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Lst>
  <p:sldSz cx="12192000" cy="6858000"/>
  <p:notesSz cx="6858000" cy="9144000"/>
  <p:embeddedFontLst>
    <p:embeddedFont>
      <p:font typeface="Century Gothic" panose="020B0502020202020204" pitchFamily="34" charset="0"/>
      <p:regular r:id="rId75"/>
      <p:bold r:id="rId76"/>
      <p:italic r:id="rId77"/>
      <p:boldItalic r:id="rId78"/>
    </p:embeddedFont>
    <p:embeddedFont>
      <p:font typeface="Verdana" panose="020B060403050404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hMf5gdMPT/OmDRcFBx8zPyKUnk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1" d="100"/>
          <a:sy n="91" d="100"/>
        </p:scale>
        <p:origin x="-1566"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customschemas.google.com/relationships/presentationmetadata" Target="metadata"/><Relationship Id="rId61" Type="http://schemas.openxmlformats.org/officeDocument/2006/relationships/slide" Target="slides/slide60.xml"/><Relationship Id="rId82"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 Sumit" userId="5bfdb72b-a572-4577-ab55-70d3c28ab583" providerId="ADAL" clId="{CC81DE88-876E-473C-90DA-F04FA4D98465}"/>
    <pc:docChg chg="modSld">
      <pc:chgData name="Shah, Sumit" userId="5bfdb72b-a572-4577-ab55-70d3c28ab583" providerId="ADAL" clId="{CC81DE88-876E-473C-90DA-F04FA4D98465}" dt="2024-01-23T09:44:54.184" v="0" actId="1038"/>
      <pc:docMkLst>
        <pc:docMk/>
      </pc:docMkLst>
      <pc:sldChg chg="modSp mod">
        <pc:chgData name="Shah, Sumit" userId="5bfdb72b-a572-4577-ab55-70d3c28ab583" providerId="ADAL" clId="{CC81DE88-876E-473C-90DA-F04FA4D98465}" dt="2024-01-23T09:44:54.184" v="0" actId="1038"/>
        <pc:sldMkLst>
          <pc:docMk/>
          <pc:sldMk cId="0" sldId="286"/>
        </pc:sldMkLst>
        <pc:picChg chg="mod">
          <ac:chgData name="Shah, Sumit" userId="5bfdb72b-a572-4577-ab55-70d3c28ab583" providerId="ADAL" clId="{CC81DE88-876E-473C-90DA-F04FA4D98465}" dt="2024-01-23T09:44:54.184" v="0" actId="1038"/>
          <ac:picMkLst>
            <pc:docMk/>
            <pc:sldMk cId="0" sldId="286"/>
            <ac:picMk id="33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aecfdd1469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g2aecfdd1469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95b09669e7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g295b09669e7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ae0ce3a9cf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2ae0ce3a9cf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ae0ce3a9cf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2ae0ce3a9cf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e0ce3a9cf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g2ae0ce3a9cf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e0ce3a9cf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g2ae0ce3a9cf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a272dd9f12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g2a272dd9f1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ae0ce3a9cf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g2ae0ce3a9cf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95b09669e7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g295b09669e7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95b09669e7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g295b09669e7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a3c0baab68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2a3c0baab68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2a3c0baab68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ae0ce3a9cf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2ae0ce3a9cf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ae0ce3a9cf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g2ae0ce3a9cf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ae0ce3a9cf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g2ae0ce3a9cf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ae0ce3a9cf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g2ae0ce3a9cf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ae0ce3a9cf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2ae0ce3a9cf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e0ce3a9cf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g2ae0ce3a9cf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ae64bf5b35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g2ae64bf5b35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ae64bf5b35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ae64bf5b35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ae64bf5b35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g2ae64bf5b35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ae64bf5b35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2ae64bf5b35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6:notes"/>
          <p:cNvSpPr>
            <a:spLocks noGrp="1" noRot="1" noChangeAspect="1"/>
          </p:cNvSpPr>
          <p:nvPr>
            <p:ph type="sldImg" idx="2"/>
          </p:nvPr>
        </p:nvSpPr>
        <p:spPr>
          <a:xfrm>
            <a:off x="-16986250" y="-11796713"/>
            <a:ext cx="22134513" cy="12452351"/>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65902ad898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65902ad898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ae64bf5b35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g2ae64bf5b35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ae64bf5b35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g2ae64bf5b35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ae64bf5b35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ae64bf5b35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65902ad898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265902ad898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65902ad898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265902ad898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5902ad898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g265902ad898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ae64bf5b35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g2ae64bf5b35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65902ad898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 name="Google Shape;393;g265902ad898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65902ad898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g265902ad898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ae0ce3a9cf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g2ae0ce3a9cf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65902ad898_0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2" name="Google Shape;422;g265902ad898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65902ad898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2" name="Google Shape;432;g265902ad898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65902ad898_0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g265902ad898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ae64bf5b35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g2ae64bf5b35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ae64bf5b35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g2ae64bf5b35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ae64bf5b35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g2ae64bf5b35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ae64bf5b35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g2ae64bf5b35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ae64bf5b35_0_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g2ae64bf5b35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ae64bf5b35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g2ae64bf5b35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a272dd9f1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g2a272dd9f1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ae64bf5b35_0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g2ae64bf5b35_0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ae64bf5b35_0_1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g2ae64bf5b35_0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aecfdd1469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g2aecfdd1469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aecfdd1469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6" name="Google Shape;536;g2aecfdd146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aecfdd1469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6" name="Google Shape;546;g2aecfdd1469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aecfdd1469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5" name="Google Shape;555;g2aecfdd1469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aecfdd1469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5" name="Google Shape;565;g2aecfdd1469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65bcc1a3d8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g265bcc1a3d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65bd1e8253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g265bd1e825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65bd1e8253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2" name="Google Shape;592;g265bd1e825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ecfdd1469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g2aecfdd1469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65bd1e8253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2" name="Google Shape;602;g265bd1e8253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65bd1e8253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g265bd1e8253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65bd1e8253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g265bd1e8253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65bd1e8253_0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9" name="Google Shape;629;g265bd1e8253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65bd1e8253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8" name="Google Shape;638;g265bd1e8253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65bd1e8253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8" name="Google Shape;648;g265bd1e8253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65bd1e8253_0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7" name="Google Shape;657;g265bd1e8253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65bd1e84c4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5" name="Google Shape;665;g265bd1e84c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65bd1e84c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g265bd1e84c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65bd1e84c4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g265bd1e84c4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aecfdd1469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g2aecfdd1469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af0a32b770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 name="Google Shape;694;g2af0a32b77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af0a32b770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2" name="Google Shape;702;g2af0a32b770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95b2afd864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g295b2afd864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3" name="Google Shape;713;g295b2afd864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65bcc1a3d8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265bcc1a3d8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aecfdd1469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2aecfdd1469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3"/>
          <p:cNvSpPr/>
          <p:nvPr/>
        </p:nvSpPr>
        <p:spPr>
          <a:xfrm>
            <a:off x="-4764" y="285750"/>
            <a:ext cx="12193588" cy="6381750"/>
          </a:xfrm>
          <a:custGeom>
            <a:avLst/>
            <a:gdLst/>
            <a:ahLst/>
            <a:cxnLst/>
            <a:rect l="l" t="t" r="r" b="b"/>
            <a:pathLst>
              <a:path w="3839" h="2010" extrusionOk="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a:gsLst>
              <a:gs pos="0">
                <a:srgbClr val="F2F2F2"/>
              </a:gs>
              <a:gs pos="100000">
                <a:srgbClr val="D8D8D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7" name="Google Shape;17;p73"/>
          <p:cNvSpPr txBox="1">
            <a:spLocks noGrp="1"/>
          </p:cNvSpPr>
          <p:nvPr>
            <p:ph type="ctrTitle"/>
          </p:nvPr>
        </p:nvSpPr>
        <p:spPr>
          <a:xfrm>
            <a:off x="1217930" y="1828800"/>
            <a:ext cx="9756141" cy="304800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4400"/>
              <a:buFont typeface="Century Gothic"/>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3"/>
          <p:cNvSpPr txBox="1">
            <a:spLocks noGrp="1"/>
          </p:cNvSpPr>
          <p:nvPr>
            <p:ph type="subTitle" idx="1"/>
          </p:nvPr>
        </p:nvSpPr>
        <p:spPr>
          <a:xfrm>
            <a:off x="1217931" y="5029200"/>
            <a:ext cx="7850644"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600"/>
              <a:buNone/>
              <a:defRPr sz="2000">
                <a:solidFill>
                  <a:schemeClr val="dk1"/>
                </a:solidFill>
              </a:defRPr>
            </a:lvl1pPr>
            <a:lvl2pPr lvl="1" algn="ctr">
              <a:lnSpc>
                <a:spcPct val="90000"/>
              </a:lnSpc>
              <a:spcBef>
                <a:spcPts val="600"/>
              </a:spcBef>
              <a:spcAft>
                <a:spcPts val="0"/>
              </a:spcAft>
              <a:buSzPts val="1600"/>
              <a:buNone/>
              <a:defRPr>
                <a:solidFill>
                  <a:srgbClr val="979797"/>
                </a:solidFill>
              </a:defRPr>
            </a:lvl2pPr>
            <a:lvl3pPr lvl="2" algn="ctr">
              <a:lnSpc>
                <a:spcPct val="90000"/>
              </a:lnSpc>
              <a:spcBef>
                <a:spcPts val="600"/>
              </a:spcBef>
              <a:spcAft>
                <a:spcPts val="0"/>
              </a:spcAft>
              <a:buSzPts val="1440"/>
              <a:buNone/>
              <a:defRPr>
                <a:solidFill>
                  <a:srgbClr val="979797"/>
                </a:solidFill>
              </a:defRPr>
            </a:lvl3pPr>
            <a:lvl4pPr lvl="3" algn="ctr">
              <a:lnSpc>
                <a:spcPct val="90000"/>
              </a:lnSpc>
              <a:spcBef>
                <a:spcPts val="600"/>
              </a:spcBef>
              <a:spcAft>
                <a:spcPts val="0"/>
              </a:spcAft>
              <a:buSzPts val="1280"/>
              <a:buNone/>
              <a:defRPr>
                <a:solidFill>
                  <a:srgbClr val="979797"/>
                </a:solidFill>
              </a:defRPr>
            </a:lvl4pPr>
            <a:lvl5pPr lvl="4" algn="ctr">
              <a:lnSpc>
                <a:spcPct val="90000"/>
              </a:lnSpc>
              <a:spcBef>
                <a:spcPts val="600"/>
              </a:spcBef>
              <a:spcAft>
                <a:spcPts val="0"/>
              </a:spcAft>
              <a:buSzPts val="1280"/>
              <a:buNone/>
              <a:defRPr>
                <a:solidFill>
                  <a:srgbClr val="979797"/>
                </a:solidFill>
              </a:defRPr>
            </a:lvl5pPr>
            <a:lvl6pPr lvl="5" algn="ctr">
              <a:lnSpc>
                <a:spcPct val="100000"/>
              </a:lnSpc>
              <a:spcBef>
                <a:spcPts val="600"/>
              </a:spcBef>
              <a:spcAft>
                <a:spcPts val="0"/>
              </a:spcAft>
              <a:buClr>
                <a:srgbClr val="979797"/>
              </a:buClr>
              <a:buSzPts val="1280"/>
              <a:buNone/>
              <a:defRPr>
                <a:solidFill>
                  <a:srgbClr val="979797"/>
                </a:solidFill>
              </a:defRPr>
            </a:lvl6pPr>
            <a:lvl7pPr lvl="6" algn="ctr">
              <a:lnSpc>
                <a:spcPct val="100000"/>
              </a:lnSpc>
              <a:spcBef>
                <a:spcPts val="600"/>
              </a:spcBef>
              <a:spcAft>
                <a:spcPts val="0"/>
              </a:spcAft>
              <a:buClr>
                <a:srgbClr val="979797"/>
              </a:buClr>
              <a:buSzPts val="1280"/>
              <a:buNone/>
              <a:defRPr>
                <a:solidFill>
                  <a:srgbClr val="979797"/>
                </a:solidFill>
              </a:defRPr>
            </a:lvl7pPr>
            <a:lvl8pPr lvl="7" algn="ctr">
              <a:lnSpc>
                <a:spcPct val="100000"/>
              </a:lnSpc>
              <a:spcBef>
                <a:spcPts val="600"/>
              </a:spcBef>
              <a:spcAft>
                <a:spcPts val="0"/>
              </a:spcAft>
              <a:buClr>
                <a:srgbClr val="979797"/>
              </a:buClr>
              <a:buSzPts val="1280"/>
              <a:buNone/>
              <a:defRPr>
                <a:solidFill>
                  <a:srgbClr val="979797"/>
                </a:solidFill>
              </a:defRPr>
            </a:lvl8pPr>
            <a:lvl9pPr lvl="8" algn="ctr">
              <a:lnSpc>
                <a:spcPct val="100000"/>
              </a:lnSpc>
              <a:spcBef>
                <a:spcPts val="600"/>
              </a:spcBef>
              <a:spcAft>
                <a:spcPts val="0"/>
              </a:spcAft>
              <a:buClr>
                <a:srgbClr val="979797"/>
              </a:buClr>
              <a:buSzPts val="1280"/>
              <a:buNone/>
              <a:defRPr>
                <a:solidFill>
                  <a:srgbClr val="979797"/>
                </a:solidFill>
              </a:defRPr>
            </a:lvl9pPr>
          </a:lstStyle>
          <a:p>
            <a:endParaRPr/>
          </a:p>
        </p:txBody>
      </p:sp>
      <p:pic>
        <p:nvPicPr>
          <p:cNvPr id="19" name="Google Shape;19;p73"/>
          <p:cNvPicPr preferRelativeResize="0"/>
          <p:nvPr/>
        </p:nvPicPr>
        <p:blipFill rotWithShape="1">
          <a:blip r:embed="rId2">
            <a:alphaModFix/>
          </a:blip>
          <a:srcRect l="10382" r="10978" b="21025"/>
          <a:stretch/>
        </p:blipFill>
        <p:spPr>
          <a:xfrm>
            <a:off x="9297234" y="-498145"/>
            <a:ext cx="2894767" cy="17173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82"/>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82"/>
          <p:cNvSpPr txBox="1">
            <a:spLocks noGrp="1"/>
          </p:cNvSpPr>
          <p:nvPr>
            <p:ph type="body" idx="1"/>
          </p:nvPr>
        </p:nvSpPr>
        <p:spPr>
          <a:xfrm rot="5400000">
            <a:off x="3924302" y="-877571"/>
            <a:ext cx="4343400" cy="9756141"/>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20040" algn="l">
              <a:lnSpc>
                <a:spcPct val="100000"/>
              </a:lnSpc>
              <a:spcBef>
                <a:spcPts val="600"/>
              </a:spcBef>
              <a:spcAft>
                <a:spcPts val="0"/>
              </a:spcAft>
              <a:buClr>
                <a:schemeClr val="dk1"/>
              </a:buClr>
              <a:buSzPts val="1440"/>
              <a:buChar char="•"/>
              <a:defRPr/>
            </a:lvl9pPr>
          </a:lstStyle>
          <a:p>
            <a:endParaRPr/>
          </a:p>
        </p:txBody>
      </p:sp>
      <p:sp>
        <p:nvSpPr>
          <p:cNvPr id="84" name="Google Shape;84;p82"/>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82"/>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82"/>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87" name="Google Shape;87;p82"/>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83"/>
          <p:cNvSpPr txBox="1">
            <a:spLocks noGrp="1"/>
          </p:cNvSpPr>
          <p:nvPr>
            <p:ph type="title"/>
          </p:nvPr>
        </p:nvSpPr>
        <p:spPr>
          <a:xfrm rot="5400000">
            <a:off x="7163436" y="2361565"/>
            <a:ext cx="5486400" cy="213487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83"/>
          <p:cNvSpPr txBox="1">
            <a:spLocks noGrp="1"/>
          </p:cNvSpPr>
          <p:nvPr>
            <p:ph type="body" idx="1"/>
          </p:nvPr>
        </p:nvSpPr>
        <p:spPr>
          <a:xfrm rot="5400000">
            <a:off x="2183765" y="-280035"/>
            <a:ext cx="5486400" cy="741807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09879" algn="l">
              <a:lnSpc>
                <a:spcPct val="100000"/>
              </a:lnSpc>
              <a:spcBef>
                <a:spcPts val="600"/>
              </a:spcBef>
              <a:spcAft>
                <a:spcPts val="0"/>
              </a:spcAft>
              <a:buClr>
                <a:schemeClr val="dk1"/>
              </a:buClr>
              <a:buSzPts val="1280"/>
              <a:buChar char="•"/>
              <a:defRPr/>
            </a:lvl9pPr>
          </a:lstStyle>
          <a:p>
            <a:endParaRPr/>
          </a:p>
        </p:txBody>
      </p:sp>
      <p:sp>
        <p:nvSpPr>
          <p:cNvPr id="91" name="Google Shape;91;p83"/>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83"/>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83"/>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94" name="Google Shape;94;p83"/>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79"/>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9"/>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9"/>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24" name="Google Shape;24;p79"/>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74"/>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4"/>
          <p:cNvSpPr txBox="1">
            <a:spLocks noGrp="1"/>
          </p:cNvSpPr>
          <p:nvPr>
            <p:ph type="body" idx="1"/>
          </p:nvPr>
        </p:nvSpPr>
        <p:spPr>
          <a:xfrm>
            <a:off x="1217931" y="1828800"/>
            <a:ext cx="9756141" cy="43434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09879" algn="l">
              <a:lnSpc>
                <a:spcPct val="100000"/>
              </a:lnSpc>
              <a:spcBef>
                <a:spcPts val="600"/>
              </a:spcBef>
              <a:spcAft>
                <a:spcPts val="0"/>
              </a:spcAft>
              <a:buClr>
                <a:schemeClr val="dk1"/>
              </a:buClr>
              <a:buSzPts val="1280"/>
              <a:buChar char="•"/>
              <a:defRPr/>
            </a:lvl9pPr>
          </a:lstStyle>
          <a:p>
            <a:endParaRPr/>
          </a:p>
        </p:txBody>
      </p:sp>
      <p:sp>
        <p:nvSpPr>
          <p:cNvPr id="28" name="Google Shape;28;p74"/>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4"/>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4"/>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74"/>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76"/>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76"/>
          <p:cNvSpPr txBox="1">
            <a:spLocks noGrp="1"/>
          </p:cNvSpPr>
          <p:nvPr>
            <p:ph type="body" idx="1"/>
          </p:nvPr>
        </p:nvSpPr>
        <p:spPr>
          <a:xfrm>
            <a:off x="1233600" y="1828800"/>
            <a:ext cx="4709961" cy="4343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35" name="Google Shape;35;p76"/>
          <p:cNvSpPr txBox="1">
            <a:spLocks noGrp="1"/>
          </p:cNvSpPr>
          <p:nvPr>
            <p:ph type="body" idx="2"/>
          </p:nvPr>
        </p:nvSpPr>
        <p:spPr>
          <a:xfrm>
            <a:off x="6264110" y="1828800"/>
            <a:ext cx="4709961" cy="4343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36" name="Google Shape;36;p76"/>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76"/>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6"/>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76"/>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75"/>
          <p:cNvSpPr txBox="1">
            <a:spLocks noGrp="1"/>
          </p:cNvSpPr>
          <p:nvPr>
            <p:ph type="title"/>
          </p:nvPr>
        </p:nvSpPr>
        <p:spPr>
          <a:xfrm>
            <a:off x="1217931" y="3429001"/>
            <a:ext cx="9756141" cy="23621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4400"/>
              <a:buFont typeface="Century Gothic"/>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5"/>
          <p:cNvSpPr txBox="1">
            <a:spLocks noGrp="1"/>
          </p:cNvSpPr>
          <p:nvPr>
            <p:ph type="body" idx="1"/>
          </p:nvPr>
        </p:nvSpPr>
        <p:spPr>
          <a:xfrm>
            <a:off x="1213466" y="685802"/>
            <a:ext cx="7855109" cy="114299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600"/>
              <a:buNone/>
              <a:defRPr sz="2000">
                <a:solidFill>
                  <a:schemeClr val="dk1"/>
                </a:solidFill>
              </a:defRPr>
            </a:lvl1pPr>
            <a:lvl2pPr marL="914400" lvl="1" indent="-228600" algn="l">
              <a:lnSpc>
                <a:spcPct val="90000"/>
              </a:lnSpc>
              <a:spcBef>
                <a:spcPts val="600"/>
              </a:spcBef>
              <a:spcAft>
                <a:spcPts val="0"/>
              </a:spcAft>
              <a:buSzPts val="1440"/>
              <a:buNone/>
              <a:defRPr sz="1800">
                <a:solidFill>
                  <a:srgbClr val="979797"/>
                </a:solidFill>
              </a:defRPr>
            </a:lvl2pPr>
            <a:lvl3pPr marL="1371600" lvl="2" indent="-228600" algn="l">
              <a:lnSpc>
                <a:spcPct val="90000"/>
              </a:lnSpc>
              <a:spcBef>
                <a:spcPts val="600"/>
              </a:spcBef>
              <a:spcAft>
                <a:spcPts val="0"/>
              </a:spcAft>
              <a:buSzPts val="1280"/>
              <a:buNone/>
              <a:defRPr sz="1600">
                <a:solidFill>
                  <a:srgbClr val="979797"/>
                </a:solidFill>
              </a:defRPr>
            </a:lvl3pPr>
            <a:lvl4pPr marL="1828800" lvl="3" indent="-228600" algn="l">
              <a:lnSpc>
                <a:spcPct val="90000"/>
              </a:lnSpc>
              <a:spcBef>
                <a:spcPts val="600"/>
              </a:spcBef>
              <a:spcAft>
                <a:spcPts val="0"/>
              </a:spcAft>
              <a:buSzPts val="1120"/>
              <a:buNone/>
              <a:defRPr sz="1400">
                <a:solidFill>
                  <a:srgbClr val="979797"/>
                </a:solidFill>
              </a:defRPr>
            </a:lvl4pPr>
            <a:lvl5pPr marL="2286000" lvl="4" indent="-228600" algn="l">
              <a:lnSpc>
                <a:spcPct val="90000"/>
              </a:lnSpc>
              <a:spcBef>
                <a:spcPts val="600"/>
              </a:spcBef>
              <a:spcAft>
                <a:spcPts val="0"/>
              </a:spcAft>
              <a:buSzPts val="1120"/>
              <a:buNone/>
              <a:defRPr sz="1400">
                <a:solidFill>
                  <a:srgbClr val="979797"/>
                </a:solidFill>
              </a:defRPr>
            </a:lvl5pPr>
            <a:lvl6pPr marL="2743200" lvl="5" indent="-228600" algn="l">
              <a:lnSpc>
                <a:spcPct val="100000"/>
              </a:lnSpc>
              <a:spcBef>
                <a:spcPts val="600"/>
              </a:spcBef>
              <a:spcAft>
                <a:spcPts val="0"/>
              </a:spcAft>
              <a:buClr>
                <a:srgbClr val="979797"/>
              </a:buClr>
              <a:buSzPts val="1120"/>
              <a:buNone/>
              <a:defRPr sz="1400">
                <a:solidFill>
                  <a:srgbClr val="979797"/>
                </a:solidFill>
              </a:defRPr>
            </a:lvl6pPr>
            <a:lvl7pPr marL="3200400" lvl="6" indent="-228600" algn="l">
              <a:lnSpc>
                <a:spcPct val="100000"/>
              </a:lnSpc>
              <a:spcBef>
                <a:spcPts val="600"/>
              </a:spcBef>
              <a:spcAft>
                <a:spcPts val="0"/>
              </a:spcAft>
              <a:buClr>
                <a:srgbClr val="979797"/>
              </a:buClr>
              <a:buSzPts val="1120"/>
              <a:buNone/>
              <a:defRPr sz="1400">
                <a:solidFill>
                  <a:srgbClr val="979797"/>
                </a:solidFill>
              </a:defRPr>
            </a:lvl7pPr>
            <a:lvl8pPr marL="3657600" lvl="7" indent="-228600" algn="l">
              <a:lnSpc>
                <a:spcPct val="100000"/>
              </a:lnSpc>
              <a:spcBef>
                <a:spcPts val="600"/>
              </a:spcBef>
              <a:spcAft>
                <a:spcPts val="0"/>
              </a:spcAft>
              <a:buClr>
                <a:srgbClr val="979797"/>
              </a:buClr>
              <a:buSzPts val="1120"/>
              <a:buNone/>
              <a:defRPr sz="1400">
                <a:solidFill>
                  <a:srgbClr val="979797"/>
                </a:solidFill>
              </a:defRPr>
            </a:lvl8pPr>
            <a:lvl9pPr marL="4114800" lvl="8" indent="-228600" algn="l">
              <a:lnSpc>
                <a:spcPct val="100000"/>
              </a:lnSpc>
              <a:spcBef>
                <a:spcPts val="600"/>
              </a:spcBef>
              <a:spcAft>
                <a:spcPts val="0"/>
              </a:spcAft>
              <a:buClr>
                <a:srgbClr val="979797"/>
              </a:buClr>
              <a:buSzPts val="1120"/>
              <a:buNone/>
              <a:defRPr sz="1400">
                <a:solidFill>
                  <a:srgbClr val="979797"/>
                </a:solidFill>
              </a:defRPr>
            </a:lvl9pPr>
          </a:lstStyle>
          <a:p>
            <a:endParaRPr/>
          </a:p>
        </p:txBody>
      </p:sp>
      <p:sp>
        <p:nvSpPr>
          <p:cNvPr id="43" name="Google Shape;43;p75"/>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5"/>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5"/>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75"/>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77"/>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7"/>
          <p:cNvSpPr txBox="1">
            <a:spLocks noGrp="1"/>
          </p:cNvSpPr>
          <p:nvPr>
            <p:ph type="body" idx="1"/>
          </p:nvPr>
        </p:nvSpPr>
        <p:spPr>
          <a:xfrm>
            <a:off x="1217931" y="1828800"/>
            <a:ext cx="4710387" cy="8382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0" cap="none">
                <a:solidFill>
                  <a:srgbClr val="2A2A2A"/>
                </a:solidFill>
              </a:defRPr>
            </a:lvl1pPr>
            <a:lvl2pPr marL="914400" lvl="1" indent="-228600" algn="l">
              <a:lnSpc>
                <a:spcPct val="90000"/>
              </a:lnSpc>
              <a:spcBef>
                <a:spcPts val="600"/>
              </a:spcBef>
              <a:spcAft>
                <a:spcPts val="0"/>
              </a:spcAft>
              <a:buSzPts val="1600"/>
              <a:buNone/>
              <a:defRPr sz="2000" b="1"/>
            </a:lvl2pPr>
            <a:lvl3pPr marL="1371600" lvl="2" indent="-228600" algn="l">
              <a:lnSpc>
                <a:spcPct val="90000"/>
              </a:lnSpc>
              <a:spcBef>
                <a:spcPts val="600"/>
              </a:spcBef>
              <a:spcAft>
                <a:spcPts val="0"/>
              </a:spcAft>
              <a:buSzPts val="1440"/>
              <a:buNone/>
              <a:defRPr sz="1800" b="1"/>
            </a:lvl3pPr>
            <a:lvl4pPr marL="1828800" lvl="3" indent="-228600" algn="l">
              <a:lnSpc>
                <a:spcPct val="90000"/>
              </a:lnSpc>
              <a:spcBef>
                <a:spcPts val="600"/>
              </a:spcBef>
              <a:spcAft>
                <a:spcPts val="0"/>
              </a:spcAft>
              <a:buSzPts val="1280"/>
              <a:buNone/>
              <a:defRPr sz="1600" b="1"/>
            </a:lvl4pPr>
            <a:lvl5pPr marL="2286000" lvl="4" indent="-228600" algn="l">
              <a:lnSpc>
                <a:spcPct val="90000"/>
              </a:lnSpc>
              <a:spcBef>
                <a:spcPts val="600"/>
              </a:spcBef>
              <a:spcAft>
                <a:spcPts val="0"/>
              </a:spcAft>
              <a:buSzPts val="1280"/>
              <a:buNone/>
              <a:defRPr sz="1600" b="1"/>
            </a:lvl5pPr>
            <a:lvl6pPr marL="2743200" lvl="5" indent="-228600" algn="l">
              <a:lnSpc>
                <a:spcPct val="100000"/>
              </a:lnSpc>
              <a:spcBef>
                <a:spcPts val="600"/>
              </a:spcBef>
              <a:spcAft>
                <a:spcPts val="0"/>
              </a:spcAft>
              <a:buClr>
                <a:schemeClr val="dk1"/>
              </a:buClr>
              <a:buSzPts val="1280"/>
              <a:buNone/>
              <a:defRPr sz="1600" b="1"/>
            </a:lvl6pPr>
            <a:lvl7pPr marL="3200400" lvl="6" indent="-228600" algn="l">
              <a:lnSpc>
                <a:spcPct val="100000"/>
              </a:lnSpc>
              <a:spcBef>
                <a:spcPts val="600"/>
              </a:spcBef>
              <a:spcAft>
                <a:spcPts val="0"/>
              </a:spcAft>
              <a:buClr>
                <a:schemeClr val="dk1"/>
              </a:buClr>
              <a:buSzPts val="1280"/>
              <a:buNone/>
              <a:defRPr sz="1600" b="1"/>
            </a:lvl7pPr>
            <a:lvl8pPr marL="3657600" lvl="7" indent="-228600" algn="l">
              <a:lnSpc>
                <a:spcPct val="100000"/>
              </a:lnSpc>
              <a:spcBef>
                <a:spcPts val="600"/>
              </a:spcBef>
              <a:spcAft>
                <a:spcPts val="0"/>
              </a:spcAft>
              <a:buClr>
                <a:schemeClr val="dk1"/>
              </a:buClr>
              <a:buSzPts val="1280"/>
              <a:buNone/>
              <a:defRPr sz="1600" b="1"/>
            </a:lvl8pPr>
            <a:lvl9pPr marL="4114800" lvl="8" indent="-228600" algn="l">
              <a:lnSpc>
                <a:spcPct val="100000"/>
              </a:lnSpc>
              <a:spcBef>
                <a:spcPts val="600"/>
              </a:spcBef>
              <a:spcAft>
                <a:spcPts val="0"/>
              </a:spcAft>
              <a:buClr>
                <a:schemeClr val="dk1"/>
              </a:buClr>
              <a:buSzPts val="1280"/>
              <a:buNone/>
              <a:defRPr sz="1600" b="1"/>
            </a:lvl9pPr>
          </a:lstStyle>
          <a:p>
            <a:endParaRPr/>
          </a:p>
        </p:txBody>
      </p:sp>
      <p:sp>
        <p:nvSpPr>
          <p:cNvPr id="50" name="Google Shape;50;p77"/>
          <p:cNvSpPr txBox="1">
            <a:spLocks noGrp="1"/>
          </p:cNvSpPr>
          <p:nvPr>
            <p:ph type="body" idx="2"/>
          </p:nvPr>
        </p:nvSpPr>
        <p:spPr>
          <a:xfrm>
            <a:off x="1217931" y="2743201"/>
            <a:ext cx="4710387" cy="342899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6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lnSpc>
                <a:spcPct val="100000"/>
              </a:lnSpc>
              <a:spcBef>
                <a:spcPts val="600"/>
              </a:spcBef>
              <a:spcAft>
                <a:spcPts val="0"/>
              </a:spcAft>
              <a:buClr>
                <a:schemeClr val="dk1"/>
              </a:buClr>
              <a:buSzPts val="1120"/>
              <a:buChar char="•"/>
              <a:defRPr sz="1400"/>
            </a:lvl6pPr>
            <a:lvl7pPr marL="3200400" lvl="6" indent="-299720" algn="l">
              <a:lnSpc>
                <a:spcPct val="100000"/>
              </a:lnSpc>
              <a:spcBef>
                <a:spcPts val="600"/>
              </a:spcBef>
              <a:spcAft>
                <a:spcPts val="0"/>
              </a:spcAft>
              <a:buClr>
                <a:schemeClr val="dk1"/>
              </a:buClr>
              <a:buSzPts val="1120"/>
              <a:buChar char="•"/>
              <a:defRPr sz="1400"/>
            </a:lvl7pPr>
            <a:lvl8pPr marL="3657600" lvl="7" indent="-299720" algn="l">
              <a:lnSpc>
                <a:spcPct val="100000"/>
              </a:lnSpc>
              <a:spcBef>
                <a:spcPts val="600"/>
              </a:spcBef>
              <a:spcAft>
                <a:spcPts val="0"/>
              </a:spcAft>
              <a:buClr>
                <a:schemeClr val="dk1"/>
              </a:buClr>
              <a:buSzPts val="1120"/>
              <a:buChar char="•"/>
              <a:defRPr sz="1400"/>
            </a:lvl8pPr>
            <a:lvl9pPr marL="4114800" lvl="8" indent="-299720" algn="l">
              <a:lnSpc>
                <a:spcPct val="100000"/>
              </a:lnSpc>
              <a:spcBef>
                <a:spcPts val="600"/>
              </a:spcBef>
              <a:spcAft>
                <a:spcPts val="0"/>
              </a:spcAft>
              <a:buClr>
                <a:schemeClr val="dk1"/>
              </a:buClr>
              <a:buSzPts val="1120"/>
              <a:buChar char="•"/>
              <a:defRPr sz="1400"/>
            </a:lvl9pPr>
          </a:lstStyle>
          <a:p>
            <a:endParaRPr/>
          </a:p>
        </p:txBody>
      </p:sp>
      <p:sp>
        <p:nvSpPr>
          <p:cNvPr id="51" name="Google Shape;51;p77"/>
          <p:cNvSpPr txBox="1">
            <a:spLocks noGrp="1"/>
          </p:cNvSpPr>
          <p:nvPr>
            <p:ph type="body" idx="3"/>
          </p:nvPr>
        </p:nvSpPr>
        <p:spPr>
          <a:xfrm>
            <a:off x="6263685" y="1828800"/>
            <a:ext cx="4710387" cy="8382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0" cap="none">
                <a:solidFill>
                  <a:srgbClr val="2A2A2A"/>
                </a:solidFill>
              </a:defRPr>
            </a:lvl1pPr>
            <a:lvl2pPr marL="914400" lvl="1" indent="-228600" algn="l">
              <a:lnSpc>
                <a:spcPct val="90000"/>
              </a:lnSpc>
              <a:spcBef>
                <a:spcPts val="600"/>
              </a:spcBef>
              <a:spcAft>
                <a:spcPts val="0"/>
              </a:spcAft>
              <a:buSzPts val="1600"/>
              <a:buNone/>
              <a:defRPr sz="2000" b="1"/>
            </a:lvl2pPr>
            <a:lvl3pPr marL="1371600" lvl="2" indent="-228600" algn="l">
              <a:lnSpc>
                <a:spcPct val="90000"/>
              </a:lnSpc>
              <a:spcBef>
                <a:spcPts val="600"/>
              </a:spcBef>
              <a:spcAft>
                <a:spcPts val="0"/>
              </a:spcAft>
              <a:buSzPts val="1440"/>
              <a:buNone/>
              <a:defRPr sz="1800" b="1"/>
            </a:lvl3pPr>
            <a:lvl4pPr marL="1828800" lvl="3" indent="-228600" algn="l">
              <a:lnSpc>
                <a:spcPct val="90000"/>
              </a:lnSpc>
              <a:spcBef>
                <a:spcPts val="600"/>
              </a:spcBef>
              <a:spcAft>
                <a:spcPts val="0"/>
              </a:spcAft>
              <a:buSzPts val="1280"/>
              <a:buNone/>
              <a:defRPr sz="1600" b="1"/>
            </a:lvl4pPr>
            <a:lvl5pPr marL="2286000" lvl="4" indent="-228600" algn="l">
              <a:lnSpc>
                <a:spcPct val="90000"/>
              </a:lnSpc>
              <a:spcBef>
                <a:spcPts val="600"/>
              </a:spcBef>
              <a:spcAft>
                <a:spcPts val="0"/>
              </a:spcAft>
              <a:buSzPts val="1280"/>
              <a:buNone/>
              <a:defRPr sz="1600" b="1"/>
            </a:lvl5pPr>
            <a:lvl6pPr marL="2743200" lvl="5" indent="-228600" algn="l">
              <a:lnSpc>
                <a:spcPct val="100000"/>
              </a:lnSpc>
              <a:spcBef>
                <a:spcPts val="600"/>
              </a:spcBef>
              <a:spcAft>
                <a:spcPts val="0"/>
              </a:spcAft>
              <a:buClr>
                <a:schemeClr val="dk1"/>
              </a:buClr>
              <a:buSzPts val="1280"/>
              <a:buNone/>
              <a:defRPr sz="1600" b="1"/>
            </a:lvl6pPr>
            <a:lvl7pPr marL="3200400" lvl="6" indent="-228600" algn="l">
              <a:lnSpc>
                <a:spcPct val="100000"/>
              </a:lnSpc>
              <a:spcBef>
                <a:spcPts val="600"/>
              </a:spcBef>
              <a:spcAft>
                <a:spcPts val="0"/>
              </a:spcAft>
              <a:buClr>
                <a:schemeClr val="dk1"/>
              </a:buClr>
              <a:buSzPts val="1280"/>
              <a:buNone/>
              <a:defRPr sz="1600" b="1"/>
            </a:lvl7pPr>
            <a:lvl8pPr marL="3657600" lvl="7" indent="-228600" algn="l">
              <a:lnSpc>
                <a:spcPct val="100000"/>
              </a:lnSpc>
              <a:spcBef>
                <a:spcPts val="600"/>
              </a:spcBef>
              <a:spcAft>
                <a:spcPts val="0"/>
              </a:spcAft>
              <a:buClr>
                <a:schemeClr val="dk1"/>
              </a:buClr>
              <a:buSzPts val="1280"/>
              <a:buNone/>
              <a:defRPr sz="1600" b="1"/>
            </a:lvl8pPr>
            <a:lvl9pPr marL="4114800" lvl="8" indent="-228600" algn="l">
              <a:lnSpc>
                <a:spcPct val="100000"/>
              </a:lnSpc>
              <a:spcBef>
                <a:spcPts val="600"/>
              </a:spcBef>
              <a:spcAft>
                <a:spcPts val="0"/>
              </a:spcAft>
              <a:buClr>
                <a:schemeClr val="dk1"/>
              </a:buClr>
              <a:buSzPts val="1280"/>
              <a:buNone/>
              <a:defRPr sz="1600" b="1"/>
            </a:lvl9pPr>
          </a:lstStyle>
          <a:p>
            <a:endParaRPr/>
          </a:p>
        </p:txBody>
      </p:sp>
      <p:sp>
        <p:nvSpPr>
          <p:cNvPr id="52" name="Google Shape;52;p77"/>
          <p:cNvSpPr txBox="1">
            <a:spLocks noGrp="1"/>
          </p:cNvSpPr>
          <p:nvPr>
            <p:ph type="body" idx="4"/>
          </p:nvPr>
        </p:nvSpPr>
        <p:spPr>
          <a:xfrm>
            <a:off x="6263685" y="2743201"/>
            <a:ext cx="4710387" cy="342899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6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lnSpc>
                <a:spcPct val="100000"/>
              </a:lnSpc>
              <a:spcBef>
                <a:spcPts val="600"/>
              </a:spcBef>
              <a:spcAft>
                <a:spcPts val="0"/>
              </a:spcAft>
              <a:buClr>
                <a:schemeClr val="dk1"/>
              </a:buClr>
              <a:buSzPts val="1120"/>
              <a:buChar char="•"/>
              <a:defRPr sz="1400"/>
            </a:lvl6pPr>
            <a:lvl7pPr marL="3200400" lvl="6" indent="-299720" algn="l">
              <a:lnSpc>
                <a:spcPct val="100000"/>
              </a:lnSpc>
              <a:spcBef>
                <a:spcPts val="600"/>
              </a:spcBef>
              <a:spcAft>
                <a:spcPts val="0"/>
              </a:spcAft>
              <a:buClr>
                <a:schemeClr val="dk1"/>
              </a:buClr>
              <a:buSzPts val="1120"/>
              <a:buChar char="•"/>
              <a:defRPr sz="1400"/>
            </a:lvl7pPr>
            <a:lvl8pPr marL="3657600" lvl="7" indent="-299720" algn="l">
              <a:lnSpc>
                <a:spcPct val="100000"/>
              </a:lnSpc>
              <a:spcBef>
                <a:spcPts val="600"/>
              </a:spcBef>
              <a:spcAft>
                <a:spcPts val="0"/>
              </a:spcAft>
              <a:buClr>
                <a:schemeClr val="dk1"/>
              </a:buClr>
              <a:buSzPts val="1120"/>
              <a:buChar char="•"/>
              <a:defRPr sz="1400"/>
            </a:lvl8pPr>
            <a:lvl9pPr marL="4114800" lvl="8" indent="-299720" algn="l">
              <a:lnSpc>
                <a:spcPct val="100000"/>
              </a:lnSpc>
              <a:spcBef>
                <a:spcPts val="600"/>
              </a:spcBef>
              <a:spcAft>
                <a:spcPts val="0"/>
              </a:spcAft>
              <a:buClr>
                <a:schemeClr val="dk1"/>
              </a:buClr>
              <a:buSzPts val="1120"/>
              <a:buChar char="•"/>
              <a:defRPr sz="1400"/>
            </a:lvl9pPr>
          </a:lstStyle>
          <a:p>
            <a:endParaRPr/>
          </a:p>
        </p:txBody>
      </p:sp>
      <p:sp>
        <p:nvSpPr>
          <p:cNvPr id="53" name="Google Shape;53;p77"/>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7"/>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7"/>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56" name="Google Shape;56;p77"/>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78"/>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8"/>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8"/>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78"/>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62" name="Google Shape;62;p78"/>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chemeClr val="lt1"/>
        </a:solidFill>
        <a:effectLst/>
      </p:bgPr>
    </p:bg>
    <p:spTree>
      <p:nvGrpSpPr>
        <p:cNvPr id="1" name="Shape 63"/>
        <p:cNvGrpSpPr/>
        <p:nvPr/>
      </p:nvGrpSpPr>
      <p:grpSpPr>
        <a:xfrm>
          <a:off x="0" y="0"/>
          <a:ext cx="0" cy="0"/>
          <a:chOff x="0" y="0"/>
          <a:chExt cx="0" cy="0"/>
        </a:xfrm>
      </p:grpSpPr>
      <p:sp>
        <p:nvSpPr>
          <p:cNvPr id="64" name="Google Shape;64;p80"/>
          <p:cNvSpPr/>
          <p:nvPr/>
        </p:nvSpPr>
        <p:spPr>
          <a:xfrm>
            <a:off x="1" y="0"/>
            <a:ext cx="5181362" cy="6858000"/>
          </a:xfrm>
          <a:prstGeom prst="rect">
            <a:avLst/>
          </a:prstGeom>
          <a:gradFill>
            <a:gsLst>
              <a:gs pos="0">
                <a:srgbClr val="D8D8D8"/>
              </a:gs>
              <a:gs pos="100000">
                <a:srgbClr val="FFFFFF">
                  <a:alpha val="87058"/>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65" name="Google Shape;65;p80"/>
          <p:cNvSpPr txBox="1">
            <a:spLocks noGrp="1"/>
          </p:cNvSpPr>
          <p:nvPr>
            <p:ph type="title"/>
          </p:nvPr>
        </p:nvSpPr>
        <p:spPr>
          <a:xfrm>
            <a:off x="684391" y="685800"/>
            <a:ext cx="3887212" cy="4038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A2A2A"/>
              </a:buClr>
              <a:buSzPts val="4000"/>
              <a:buFont typeface="Century Gothic"/>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80"/>
          <p:cNvSpPr txBox="1">
            <a:spLocks noGrp="1"/>
          </p:cNvSpPr>
          <p:nvPr>
            <p:ph type="body" idx="1"/>
          </p:nvPr>
        </p:nvSpPr>
        <p:spPr>
          <a:xfrm>
            <a:off x="5867342" y="685800"/>
            <a:ext cx="5640269" cy="5486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67" name="Google Shape;67;p80"/>
          <p:cNvSpPr txBox="1">
            <a:spLocks noGrp="1"/>
          </p:cNvSpPr>
          <p:nvPr>
            <p:ph type="body" idx="2"/>
          </p:nvPr>
        </p:nvSpPr>
        <p:spPr>
          <a:xfrm>
            <a:off x="684391" y="4876800"/>
            <a:ext cx="3887212" cy="1295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440"/>
              <a:buNone/>
              <a:defRPr sz="1800"/>
            </a:lvl1pPr>
            <a:lvl2pPr marL="914400" lvl="1" indent="-228600" algn="l">
              <a:lnSpc>
                <a:spcPct val="90000"/>
              </a:lnSpc>
              <a:spcBef>
                <a:spcPts val="6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lnSpc>
                <a:spcPct val="100000"/>
              </a:lnSpc>
              <a:spcBef>
                <a:spcPts val="600"/>
              </a:spcBef>
              <a:spcAft>
                <a:spcPts val="0"/>
              </a:spcAft>
              <a:buClr>
                <a:schemeClr val="dk1"/>
              </a:buClr>
              <a:buSzPts val="720"/>
              <a:buNone/>
              <a:defRPr sz="900"/>
            </a:lvl6pPr>
            <a:lvl7pPr marL="3200400" lvl="6" indent="-228600" algn="l">
              <a:lnSpc>
                <a:spcPct val="100000"/>
              </a:lnSpc>
              <a:spcBef>
                <a:spcPts val="600"/>
              </a:spcBef>
              <a:spcAft>
                <a:spcPts val="0"/>
              </a:spcAft>
              <a:buClr>
                <a:schemeClr val="dk1"/>
              </a:buClr>
              <a:buSzPts val="720"/>
              <a:buNone/>
              <a:defRPr sz="900"/>
            </a:lvl7pPr>
            <a:lvl8pPr marL="3657600" lvl="7" indent="-228600" algn="l">
              <a:lnSpc>
                <a:spcPct val="100000"/>
              </a:lnSpc>
              <a:spcBef>
                <a:spcPts val="600"/>
              </a:spcBef>
              <a:spcAft>
                <a:spcPts val="0"/>
              </a:spcAft>
              <a:buClr>
                <a:schemeClr val="dk1"/>
              </a:buClr>
              <a:buSzPts val="720"/>
              <a:buNone/>
              <a:defRPr sz="900"/>
            </a:lvl8pPr>
            <a:lvl9pPr marL="4114800" lvl="8" indent="-228600" algn="l">
              <a:lnSpc>
                <a:spcPct val="100000"/>
              </a:lnSpc>
              <a:spcBef>
                <a:spcPts val="600"/>
              </a:spcBef>
              <a:spcAft>
                <a:spcPts val="0"/>
              </a:spcAft>
              <a:buClr>
                <a:schemeClr val="dk1"/>
              </a:buClr>
              <a:buSzPts val="720"/>
              <a:buNone/>
              <a:defRPr sz="900"/>
            </a:lvl9pPr>
          </a:lstStyle>
          <a:p>
            <a:endParaRPr/>
          </a:p>
        </p:txBody>
      </p:sp>
      <p:sp>
        <p:nvSpPr>
          <p:cNvPr id="68" name="Google Shape;68;p80"/>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0"/>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0"/>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71" name="Google Shape;71;p80"/>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lt1"/>
        </a:solidFill>
        <a:effectLst/>
      </p:bgPr>
    </p:bg>
    <p:spTree>
      <p:nvGrpSpPr>
        <p:cNvPr id="1" name="Shape 72"/>
        <p:cNvGrpSpPr/>
        <p:nvPr/>
      </p:nvGrpSpPr>
      <p:grpSpPr>
        <a:xfrm>
          <a:off x="0" y="0"/>
          <a:ext cx="0" cy="0"/>
          <a:chOff x="0" y="0"/>
          <a:chExt cx="0" cy="0"/>
        </a:xfrm>
      </p:grpSpPr>
      <p:sp>
        <p:nvSpPr>
          <p:cNvPr id="73" name="Google Shape;73;p81"/>
          <p:cNvSpPr/>
          <p:nvPr/>
        </p:nvSpPr>
        <p:spPr>
          <a:xfrm>
            <a:off x="1" y="0"/>
            <a:ext cx="5181362" cy="6858000"/>
          </a:xfrm>
          <a:prstGeom prst="rect">
            <a:avLst/>
          </a:prstGeom>
          <a:gradFill>
            <a:gsLst>
              <a:gs pos="0">
                <a:srgbClr val="D8D8D8"/>
              </a:gs>
              <a:gs pos="100000">
                <a:srgbClr val="FFFFFF">
                  <a:alpha val="87058"/>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74" name="Google Shape;74;p81"/>
          <p:cNvSpPr txBox="1">
            <a:spLocks noGrp="1"/>
          </p:cNvSpPr>
          <p:nvPr>
            <p:ph type="title"/>
          </p:nvPr>
        </p:nvSpPr>
        <p:spPr>
          <a:xfrm>
            <a:off x="684391" y="685800"/>
            <a:ext cx="3887212" cy="4038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A2A2A"/>
              </a:buClr>
              <a:buSzPts val="4000"/>
              <a:buFont typeface="Century Gothic"/>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81"/>
          <p:cNvSpPr>
            <a:spLocks noGrp="1"/>
          </p:cNvSpPr>
          <p:nvPr>
            <p:ph type="pic" idx="2"/>
          </p:nvPr>
        </p:nvSpPr>
        <p:spPr>
          <a:xfrm>
            <a:off x="5867341" y="685800"/>
            <a:ext cx="5640269" cy="5486400"/>
          </a:xfrm>
          <a:prstGeom prst="rect">
            <a:avLst/>
          </a:prstGeom>
          <a:solidFill>
            <a:srgbClr val="F2F2F2"/>
          </a:solidFill>
          <a:ln w="9525" cap="flat" cmpd="sng">
            <a:solidFill>
              <a:srgbClr val="BFBFBF"/>
            </a:solidFill>
            <a:prstDash val="solid"/>
            <a:miter lim="800000"/>
            <a:headEnd type="none" w="sm" len="sm"/>
            <a:tailEnd type="none" w="sm" len="sm"/>
          </a:ln>
        </p:spPr>
      </p:sp>
      <p:sp>
        <p:nvSpPr>
          <p:cNvPr id="76" name="Google Shape;76;p81"/>
          <p:cNvSpPr txBox="1">
            <a:spLocks noGrp="1"/>
          </p:cNvSpPr>
          <p:nvPr>
            <p:ph type="body" idx="1"/>
          </p:nvPr>
        </p:nvSpPr>
        <p:spPr>
          <a:xfrm>
            <a:off x="684391" y="4876800"/>
            <a:ext cx="3887212" cy="1295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440"/>
              <a:buNone/>
              <a:defRPr sz="1800"/>
            </a:lvl1pPr>
            <a:lvl2pPr marL="914400" lvl="1" indent="-228600" algn="l">
              <a:lnSpc>
                <a:spcPct val="90000"/>
              </a:lnSpc>
              <a:spcBef>
                <a:spcPts val="6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lnSpc>
                <a:spcPct val="100000"/>
              </a:lnSpc>
              <a:spcBef>
                <a:spcPts val="600"/>
              </a:spcBef>
              <a:spcAft>
                <a:spcPts val="0"/>
              </a:spcAft>
              <a:buClr>
                <a:schemeClr val="dk1"/>
              </a:buClr>
              <a:buSzPts val="720"/>
              <a:buNone/>
              <a:defRPr sz="900"/>
            </a:lvl6pPr>
            <a:lvl7pPr marL="3200400" lvl="6" indent="-228600" algn="l">
              <a:lnSpc>
                <a:spcPct val="100000"/>
              </a:lnSpc>
              <a:spcBef>
                <a:spcPts val="600"/>
              </a:spcBef>
              <a:spcAft>
                <a:spcPts val="0"/>
              </a:spcAft>
              <a:buClr>
                <a:schemeClr val="dk1"/>
              </a:buClr>
              <a:buSzPts val="720"/>
              <a:buNone/>
              <a:defRPr sz="900"/>
            </a:lvl7pPr>
            <a:lvl8pPr marL="3657600" lvl="7" indent="-228600" algn="l">
              <a:lnSpc>
                <a:spcPct val="100000"/>
              </a:lnSpc>
              <a:spcBef>
                <a:spcPts val="600"/>
              </a:spcBef>
              <a:spcAft>
                <a:spcPts val="0"/>
              </a:spcAft>
              <a:buClr>
                <a:schemeClr val="dk1"/>
              </a:buClr>
              <a:buSzPts val="720"/>
              <a:buNone/>
              <a:defRPr sz="900"/>
            </a:lvl8pPr>
            <a:lvl9pPr marL="4114800" lvl="8" indent="-228600" algn="l">
              <a:lnSpc>
                <a:spcPct val="100000"/>
              </a:lnSpc>
              <a:spcBef>
                <a:spcPts val="600"/>
              </a:spcBef>
              <a:spcAft>
                <a:spcPts val="0"/>
              </a:spcAft>
              <a:buClr>
                <a:schemeClr val="dk1"/>
              </a:buClr>
              <a:buSzPts val="720"/>
              <a:buNone/>
              <a:defRPr sz="900"/>
            </a:lvl9pPr>
          </a:lstStyle>
          <a:p>
            <a:endParaRPr/>
          </a:p>
        </p:txBody>
      </p:sp>
      <p:sp>
        <p:nvSpPr>
          <p:cNvPr id="77" name="Google Shape;77;p81"/>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1"/>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1"/>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81"/>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effectLst/>
      </p:bgPr>
    </p:bg>
    <p:spTree>
      <p:nvGrpSpPr>
        <p:cNvPr id="1" name="Shape 9"/>
        <p:cNvGrpSpPr/>
        <p:nvPr/>
      </p:nvGrpSpPr>
      <p:grpSpPr>
        <a:xfrm>
          <a:off x="0" y="0"/>
          <a:ext cx="0" cy="0"/>
          <a:chOff x="0" y="0"/>
          <a:chExt cx="0" cy="0"/>
        </a:xfrm>
      </p:grpSpPr>
      <p:sp>
        <p:nvSpPr>
          <p:cNvPr id="10" name="Google Shape;10;p72"/>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2A2A2A"/>
              </a:buClr>
              <a:buSzPts val="4000"/>
              <a:buFont typeface="Century Gothic"/>
              <a:buNone/>
              <a:defRPr sz="4000" b="0" i="0" u="none" strike="noStrike" cap="none">
                <a:solidFill>
                  <a:srgbClr val="2A2A2A"/>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2"/>
          <p:cNvSpPr txBox="1">
            <a:spLocks noGrp="1"/>
          </p:cNvSpPr>
          <p:nvPr>
            <p:ph type="body" idx="1"/>
          </p:nvPr>
        </p:nvSpPr>
        <p:spPr>
          <a:xfrm>
            <a:off x="1217931" y="1828800"/>
            <a:ext cx="9756141" cy="4343400"/>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90000"/>
              </a:lnSpc>
              <a:spcBef>
                <a:spcPts val="1800"/>
              </a:spcBef>
              <a:spcAft>
                <a:spcPts val="0"/>
              </a:spcAft>
              <a:buClr>
                <a:schemeClr val="dk1"/>
              </a:buClr>
              <a:buSzPts val="192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30200" algn="l" rtl="0">
              <a:lnSpc>
                <a:spcPct val="90000"/>
              </a:lnSpc>
              <a:spcBef>
                <a:spcPts val="600"/>
              </a:spcBef>
              <a:spcAft>
                <a:spcPts val="0"/>
              </a:spcAft>
              <a:buClr>
                <a:schemeClr val="dk1"/>
              </a:buClr>
              <a:buSzPts val="16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1"/>
              </a:buClr>
              <a:buSzPts val="144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09880" algn="l" rtl="0">
              <a:lnSpc>
                <a:spcPct val="9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09879" algn="l" rtl="0">
              <a:lnSpc>
                <a:spcPct val="9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6pPr>
            <a:lvl7pPr marL="3200400" marR="0" lvl="6"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7pPr>
            <a:lvl8pPr marL="3657600" marR="0" lvl="7"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8pPr>
            <a:lvl9pPr marL="4114800" marR="0" lvl="8"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72"/>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72"/>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72"/>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
          <p:cNvSpPr txBox="1">
            <a:spLocks noGrp="1"/>
          </p:cNvSpPr>
          <p:nvPr>
            <p:ph type="ctrTitle"/>
          </p:nvPr>
        </p:nvSpPr>
        <p:spPr>
          <a:xfrm>
            <a:off x="1587125" y="2855925"/>
            <a:ext cx="10363200" cy="2380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sz="4000" b="1"/>
              <a:t>Object Oriented Programming and Design</a:t>
            </a:r>
            <a:br>
              <a:rPr lang="en-US" sz="4000" b="1"/>
            </a:br>
            <a:r>
              <a:rPr lang="en-US" sz="4000" b="1"/>
              <a:t>		</a:t>
            </a:r>
            <a:r>
              <a:rPr lang="en-US" sz="2800" b="1"/>
              <a:t>WEEK 9 – Collection Framework</a:t>
            </a:r>
            <a:endParaRPr sz="2800"/>
          </a:p>
        </p:txBody>
      </p:sp>
      <p:pic>
        <p:nvPicPr>
          <p:cNvPr id="100" name="Google Shape;100;p1" descr="WLV_LOGO_09_CMYK"/>
          <p:cNvPicPr preferRelativeResize="0"/>
          <p:nvPr/>
        </p:nvPicPr>
        <p:blipFill rotWithShape="1">
          <a:blip r:embed="rId3">
            <a:alphaModFix/>
          </a:blip>
          <a:srcRect/>
          <a:stretch/>
        </p:blipFill>
        <p:spPr>
          <a:xfrm>
            <a:off x="9639640" y="6234803"/>
            <a:ext cx="2310676" cy="480639"/>
          </a:xfrm>
          <a:prstGeom prst="rect">
            <a:avLst/>
          </a:prstGeom>
          <a:noFill/>
          <a:ln>
            <a:noFill/>
          </a:ln>
        </p:spPr>
      </p:pic>
      <p:pic>
        <p:nvPicPr>
          <p:cNvPr id="101" name="Google Shape;101;p1" descr="Image result for java"/>
          <p:cNvPicPr preferRelativeResize="0"/>
          <p:nvPr/>
        </p:nvPicPr>
        <p:blipFill rotWithShape="1">
          <a:blip r:embed="rId4">
            <a:alphaModFix/>
          </a:blip>
          <a:srcRect/>
          <a:stretch/>
        </p:blipFill>
        <p:spPr>
          <a:xfrm>
            <a:off x="0" y="312761"/>
            <a:ext cx="2543176" cy="25431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2aecfdd1469_0_7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62" name="Google Shape;162;g2aecfdd1469_0_77"/>
          <p:cNvSpPr txBox="1"/>
          <p:nvPr/>
        </p:nvSpPr>
        <p:spPr>
          <a:xfrm>
            <a:off x="3148575" y="140225"/>
            <a:ext cx="28293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Introduction </a:t>
            </a:r>
            <a:endParaRPr sz="3000" b="1" i="0" u="none" strike="noStrike" cap="none">
              <a:solidFill>
                <a:srgbClr val="000000"/>
              </a:solidFill>
              <a:latin typeface="Century Gothic"/>
              <a:ea typeface="Century Gothic"/>
              <a:cs typeface="Century Gothic"/>
              <a:sym typeface="Century Gothic"/>
            </a:endParaRPr>
          </a:p>
        </p:txBody>
      </p:sp>
      <p:sp>
        <p:nvSpPr>
          <p:cNvPr id="163" name="Google Shape;163;g2aecfdd1469_0_77"/>
          <p:cNvSpPr txBox="1"/>
          <p:nvPr/>
        </p:nvSpPr>
        <p:spPr>
          <a:xfrm>
            <a:off x="3224625" y="1407400"/>
            <a:ext cx="8268300" cy="4780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2"/>
              </a:buClr>
              <a:buSzPts val="1100"/>
              <a:buFont typeface="Arial"/>
              <a:buNone/>
            </a:pPr>
            <a:r>
              <a:rPr lang="en-US" sz="2400">
                <a:latin typeface="Century Gothic"/>
                <a:ea typeface="Century Gothic"/>
                <a:cs typeface="Century Gothic"/>
                <a:sym typeface="Century Gothic"/>
              </a:rPr>
              <a:t>Any group of individual objects which are represented as a single unit is known as the </a:t>
            </a:r>
            <a:r>
              <a:rPr lang="en-US" sz="2400" b="1">
                <a:latin typeface="Century Gothic"/>
                <a:ea typeface="Century Gothic"/>
                <a:cs typeface="Century Gothic"/>
                <a:sym typeface="Century Gothic"/>
              </a:rPr>
              <a:t>collection</a:t>
            </a:r>
            <a:r>
              <a:rPr lang="en-US" sz="2400">
                <a:latin typeface="Century Gothic"/>
                <a:ea typeface="Century Gothic"/>
                <a:cs typeface="Century Gothic"/>
                <a:sym typeface="Century Gothic"/>
              </a:rPr>
              <a:t> of the objects.</a:t>
            </a:r>
            <a:endParaRPr sz="2400">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2400">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r>
              <a:rPr lang="en-US" sz="2400">
                <a:latin typeface="Century Gothic"/>
                <a:ea typeface="Century Gothic"/>
                <a:cs typeface="Century Gothic"/>
                <a:sym typeface="Century Gothic"/>
              </a:rPr>
              <a:t>In Java, a separate framework named the ‘</a:t>
            </a:r>
            <a:r>
              <a:rPr lang="en-US" sz="2400" b="1">
                <a:latin typeface="Century Gothic"/>
                <a:ea typeface="Century Gothic"/>
                <a:cs typeface="Century Gothic"/>
                <a:sym typeface="Century Gothic"/>
              </a:rPr>
              <a:t>Collection framework</a:t>
            </a:r>
            <a:r>
              <a:rPr lang="en-US" sz="2400">
                <a:latin typeface="Century Gothic"/>
                <a:ea typeface="Century Gothic"/>
                <a:cs typeface="Century Gothic"/>
                <a:sym typeface="Century Gothic"/>
              </a:rPr>
              <a:t>’ has been defined in JDK 1.2 which holds all the collection Classes and interfaces in it.</a:t>
            </a:r>
            <a:endParaRPr sz="2400">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2400">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r>
              <a:rPr lang="en-US" sz="2400">
                <a:latin typeface="Century Gothic"/>
                <a:ea typeface="Century Gothic"/>
                <a:cs typeface="Century Gothic"/>
                <a:sym typeface="Century Gothic"/>
              </a:rPr>
              <a:t>The Java collections framework provides a set of interfaces and classes to implement various data structures and algorithms.</a:t>
            </a:r>
            <a:endParaRPr sz="2400">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2400">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2400">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2400">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600"/>
              <a:buFont typeface="Arial"/>
              <a:buNone/>
            </a:pPr>
            <a:endParaRPr sz="2400">
              <a:latin typeface="Century Gothic"/>
              <a:ea typeface="Century Gothic"/>
              <a:cs typeface="Century Gothic"/>
              <a:sym typeface="Century Gothic"/>
            </a:endParaRPr>
          </a:p>
        </p:txBody>
      </p:sp>
      <p:sp>
        <p:nvSpPr>
          <p:cNvPr id="164" name="Google Shape;164;g2aecfdd1469_0_77"/>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b="1"/>
              <a:t>2. Collection framework in Java</a:t>
            </a:r>
            <a:endParaRPr sz="1150" b="1"/>
          </a:p>
          <a:p>
            <a:pPr marL="0" lvl="0" indent="0" algn="l" rtl="0">
              <a:lnSpc>
                <a:spcPct val="70000"/>
              </a:lnSpc>
              <a:spcBef>
                <a:spcPts val="0"/>
              </a:spcBef>
              <a:spcAft>
                <a:spcPts val="0"/>
              </a:spcAft>
              <a:buSzPts val="770"/>
              <a:buNone/>
            </a:pPr>
            <a:r>
              <a:rPr lang="en-US" sz="1150" b="1"/>
              <a:t>2.1.Introduction</a:t>
            </a:r>
            <a:endParaRPr sz="1150" b="1"/>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295b09669e7_0_8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70" name="Google Shape;170;g295b09669e7_0_82"/>
          <p:cNvSpPr txBox="1"/>
          <p:nvPr/>
        </p:nvSpPr>
        <p:spPr>
          <a:xfrm>
            <a:off x="3082075" y="1443250"/>
            <a:ext cx="8794500" cy="6220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400">
                <a:latin typeface="Century Gothic"/>
                <a:ea typeface="Century Gothic"/>
                <a:cs typeface="Century Gothic"/>
                <a:sym typeface="Century Gothic"/>
              </a:rPr>
              <a:t>Java Collections can achieve all the operations that you perform on a data such as searching, sorting, insertion, manipulation, and deletion.</a:t>
            </a:r>
            <a:endParaRPr sz="2400">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4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400">
                <a:latin typeface="Century Gothic"/>
                <a:ea typeface="Century Gothic"/>
                <a:cs typeface="Century Gothic"/>
                <a:sym typeface="Century Gothic"/>
              </a:rPr>
              <a:t>Java Collection means a single unit of objects. Java Collection framework provides many interfaces (Set, List, Queue, Deque) and classes (ArrayList, Vector, LinkedList, PriorityQueue, HashSet, LinkedHashSet, TreeSet).</a:t>
            </a:r>
            <a:endParaRPr sz="24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400">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700" b="0" i="0" u="none" strike="noStrike" cap="none">
              <a:solidFill>
                <a:srgbClr val="000000"/>
              </a:solidFill>
              <a:latin typeface="Century Gothic"/>
              <a:ea typeface="Century Gothic"/>
              <a:cs typeface="Century Gothic"/>
              <a:sym typeface="Century Gothic"/>
            </a:endParaRPr>
          </a:p>
        </p:txBody>
      </p:sp>
      <p:sp>
        <p:nvSpPr>
          <p:cNvPr id="171" name="Google Shape;171;g295b09669e7_0_82"/>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Collection framework</a:t>
            </a:r>
            <a:endParaRPr sz="3000" b="1" i="0" u="none" strike="noStrike" cap="none">
              <a:solidFill>
                <a:srgbClr val="000000"/>
              </a:solidFill>
              <a:latin typeface="Century Gothic"/>
              <a:ea typeface="Century Gothic"/>
              <a:cs typeface="Century Gothic"/>
              <a:sym typeface="Century Gothic"/>
            </a:endParaRPr>
          </a:p>
        </p:txBody>
      </p:sp>
      <p:sp>
        <p:nvSpPr>
          <p:cNvPr id="172" name="Google Shape;172;g295b09669e7_0_82"/>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b="1"/>
              <a:t>2. Collection framework in Java</a:t>
            </a:r>
            <a:endParaRPr sz="1150" b="1"/>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b="1"/>
              <a:t>2.2. Collection framework</a:t>
            </a:r>
            <a:endParaRPr sz="1150" b="1"/>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2ae0ce3a9cf_0_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78" name="Google Shape;178;g2ae0ce3a9cf_0_5"/>
          <p:cNvSpPr txBox="1"/>
          <p:nvPr/>
        </p:nvSpPr>
        <p:spPr>
          <a:xfrm>
            <a:off x="3082075" y="1500025"/>
            <a:ext cx="8794500" cy="6220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400">
                <a:latin typeface="Century Gothic"/>
                <a:ea typeface="Century Gothic"/>
                <a:cs typeface="Century Gothic"/>
                <a:sym typeface="Century Gothic"/>
              </a:rPr>
              <a:t>A framework is a set of classes and interfaces which provide a ready-made architecture. In order to implement a new feature or a class, there is no need to define a framework. However, an optimal object-oriented design always includes a framework with a collection of classes such that all the classes perform the same kind of task. The use of framework is </a:t>
            </a:r>
            <a:r>
              <a:rPr lang="en-US" sz="2400" b="1">
                <a:latin typeface="Century Gothic"/>
                <a:ea typeface="Century Gothic"/>
                <a:cs typeface="Century Gothic"/>
                <a:sym typeface="Century Gothic"/>
              </a:rPr>
              <a:t>optional</a:t>
            </a:r>
            <a:r>
              <a:rPr lang="en-US" sz="2400">
                <a:latin typeface="Century Gothic"/>
                <a:ea typeface="Century Gothic"/>
                <a:cs typeface="Century Gothic"/>
                <a:sym typeface="Century Gothic"/>
              </a:rPr>
              <a:t>.</a:t>
            </a:r>
            <a:endParaRPr sz="2400">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4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400">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700" b="0" i="0" u="none" strike="noStrike" cap="none">
              <a:solidFill>
                <a:srgbClr val="000000"/>
              </a:solidFill>
              <a:latin typeface="Century Gothic"/>
              <a:ea typeface="Century Gothic"/>
              <a:cs typeface="Century Gothic"/>
              <a:sym typeface="Century Gothic"/>
            </a:endParaRPr>
          </a:p>
        </p:txBody>
      </p:sp>
      <p:sp>
        <p:nvSpPr>
          <p:cNvPr id="179" name="Google Shape;179;g2ae0ce3a9cf_0_5"/>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Framework</a:t>
            </a:r>
            <a:endParaRPr sz="3000" b="1" i="0" u="none" strike="noStrike" cap="none">
              <a:solidFill>
                <a:srgbClr val="000000"/>
              </a:solidFill>
              <a:latin typeface="Century Gothic"/>
              <a:ea typeface="Century Gothic"/>
              <a:cs typeface="Century Gothic"/>
              <a:sym typeface="Century Gothic"/>
            </a:endParaRPr>
          </a:p>
        </p:txBody>
      </p:sp>
      <p:sp>
        <p:nvSpPr>
          <p:cNvPr id="180" name="Google Shape;180;g2ae0ce3a9cf_0_5"/>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b="1"/>
              <a:t>2. Collection framework in Java</a:t>
            </a:r>
            <a:endParaRPr sz="1150" b="1"/>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b="1"/>
              <a:t>2.2. Collection framework</a:t>
            </a:r>
            <a:endParaRPr sz="1150" b="1"/>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ae0ce3a9cf_0_1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86" name="Google Shape;186;g2ae0ce3a9cf_0_14"/>
          <p:cNvSpPr txBox="1"/>
          <p:nvPr/>
        </p:nvSpPr>
        <p:spPr>
          <a:xfrm>
            <a:off x="2974825" y="1420550"/>
            <a:ext cx="8794500" cy="6220800"/>
          </a:xfrm>
          <a:prstGeom prst="rect">
            <a:avLst/>
          </a:prstGeom>
          <a:noFill/>
          <a:ln>
            <a:noFill/>
          </a:ln>
        </p:spPr>
        <p:txBody>
          <a:bodyPr spcFirstLastPara="1" wrap="square" lIns="91425" tIns="91425" rIns="91425" bIns="91425" anchor="t" anchorCtr="0">
            <a:noAutofit/>
          </a:bodyPr>
          <a:lstStyle/>
          <a:p>
            <a:pPr marL="457200" lvl="0" indent="-349250" algn="just" rtl="0">
              <a:lnSpc>
                <a:spcPct val="135000"/>
              </a:lnSpc>
              <a:spcBef>
                <a:spcPts val="0"/>
              </a:spcBef>
              <a:spcAft>
                <a:spcPts val="0"/>
              </a:spcAft>
              <a:buClr>
                <a:srgbClr val="121212"/>
              </a:buClr>
              <a:buSzPts val="1900"/>
              <a:buFont typeface="Century Gothic"/>
              <a:buChar char="●"/>
            </a:pPr>
            <a:r>
              <a:rPr lang="en-US" sz="1900">
                <a:solidFill>
                  <a:srgbClr val="121212"/>
                </a:solidFill>
                <a:latin typeface="Century Gothic"/>
                <a:ea typeface="Century Gothic"/>
                <a:cs typeface="Century Gothic"/>
                <a:sym typeface="Century Gothic"/>
              </a:rPr>
              <a:t>Before the Collection Framework(or before JDK 1.2) was introduced, the standard methods for grouping Java objects (or collections) were Arrays or Vectors, or Hashtables.</a:t>
            </a:r>
            <a:endParaRPr sz="1900">
              <a:solidFill>
                <a:srgbClr val="121212"/>
              </a:solidFill>
              <a:latin typeface="Century Gothic"/>
              <a:ea typeface="Century Gothic"/>
              <a:cs typeface="Century Gothic"/>
              <a:sym typeface="Century Gothic"/>
            </a:endParaRPr>
          </a:p>
          <a:p>
            <a:pPr marL="457200" lvl="0" indent="0" algn="just" rtl="0">
              <a:lnSpc>
                <a:spcPct val="135000"/>
              </a:lnSpc>
              <a:spcBef>
                <a:spcPts val="0"/>
              </a:spcBef>
              <a:spcAft>
                <a:spcPts val="0"/>
              </a:spcAft>
              <a:buNone/>
            </a:pPr>
            <a:endParaRPr sz="1900">
              <a:solidFill>
                <a:srgbClr val="121212"/>
              </a:solidFill>
              <a:latin typeface="Century Gothic"/>
              <a:ea typeface="Century Gothic"/>
              <a:cs typeface="Century Gothic"/>
              <a:sym typeface="Century Gothic"/>
            </a:endParaRPr>
          </a:p>
          <a:p>
            <a:pPr marL="457200" lvl="0" indent="-349250" algn="just" rtl="0">
              <a:lnSpc>
                <a:spcPct val="135000"/>
              </a:lnSpc>
              <a:spcBef>
                <a:spcPts val="0"/>
              </a:spcBef>
              <a:spcAft>
                <a:spcPts val="0"/>
              </a:spcAft>
              <a:buClr>
                <a:srgbClr val="121212"/>
              </a:buClr>
              <a:buSzPts val="1900"/>
              <a:buFont typeface="Century Gothic"/>
              <a:buChar char="●"/>
            </a:pPr>
            <a:r>
              <a:rPr lang="en-US" sz="1900">
                <a:solidFill>
                  <a:srgbClr val="121212"/>
                </a:solidFill>
                <a:latin typeface="Century Gothic"/>
                <a:ea typeface="Century Gothic"/>
                <a:cs typeface="Century Gothic"/>
                <a:sym typeface="Century Gothic"/>
              </a:rPr>
              <a:t>All of these collections had no common interface.Therefore, though the main aim of all the collections is the same, the implementation of all these collections was defined independently and had no correlation among them.</a:t>
            </a:r>
            <a:endParaRPr sz="1900">
              <a:solidFill>
                <a:srgbClr val="121212"/>
              </a:solidFill>
              <a:latin typeface="Century Gothic"/>
              <a:ea typeface="Century Gothic"/>
              <a:cs typeface="Century Gothic"/>
              <a:sym typeface="Century Gothic"/>
            </a:endParaRPr>
          </a:p>
          <a:p>
            <a:pPr marL="457200" lvl="0" indent="0" algn="just" rtl="0">
              <a:lnSpc>
                <a:spcPct val="135000"/>
              </a:lnSpc>
              <a:spcBef>
                <a:spcPts val="0"/>
              </a:spcBef>
              <a:spcAft>
                <a:spcPts val="0"/>
              </a:spcAft>
              <a:buNone/>
            </a:pPr>
            <a:endParaRPr sz="1900">
              <a:solidFill>
                <a:srgbClr val="121212"/>
              </a:solidFill>
              <a:latin typeface="Century Gothic"/>
              <a:ea typeface="Century Gothic"/>
              <a:cs typeface="Century Gothic"/>
              <a:sym typeface="Century Gothic"/>
            </a:endParaRPr>
          </a:p>
          <a:p>
            <a:pPr marL="457200" lvl="0" indent="-349250" algn="just" rtl="0">
              <a:lnSpc>
                <a:spcPct val="135000"/>
              </a:lnSpc>
              <a:spcBef>
                <a:spcPts val="0"/>
              </a:spcBef>
              <a:spcAft>
                <a:spcPts val="0"/>
              </a:spcAft>
              <a:buClr>
                <a:srgbClr val="121212"/>
              </a:buClr>
              <a:buSzPts val="1900"/>
              <a:buFont typeface="Century Gothic"/>
              <a:buChar char="●"/>
            </a:pPr>
            <a:r>
              <a:rPr lang="en-US" sz="1900">
                <a:solidFill>
                  <a:srgbClr val="121212"/>
                </a:solidFill>
                <a:latin typeface="Century Gothic"/>
                <a:ea typeface="Century Gothic"/>
                <a:cs typeface="Century Gothic"/>
                <a:sym typeface="Century Gothic"/>
              </a:rPr>
              <a:t>Also, it is very difficult for the users to remember all the different</a:t>
            </a:r>
            <a:endParaRPr sz="1900">
              <a:solidFill>
                <a:srgbClr val="121212"/>
              </a:solidFill>
              <a:latin typeface="Century Gothic"/>
              <a:ea typeface="Century Gothic"/>
              <a:cs typeface="Century Gothic"/>
              <a:sym typeface="Century Gothic"/>
            </a:endParaRPr>
          </a:p>
          <a:p>
            <a:pPr marL="0" lvl="0" indent="457200" algn="just" rtl="0">
              <a:lnSpc>
                <a:spcPct val="135000"/>
              </a:lnSpc>
              <a:spcBef>
                <a:spcPts val="0"/>
              </a:spcBef>
              <a:spcAft>
                <a:spcPts val="0"/>
              </a:spcAft>
              <a:buNone/>
            </a:pPr>
            <a:r>
              <a:rPr lang="en-US" sz="1900">
                <a:solidFill>
                  <a:srgbClr val="121212"/>
                </a:solidFill>
                <a:latin typeface="Century Gothic"/>
                <a:ea typeface="Century Gothic"/>
                <a:cs typeface="Century Gothic"/>
                <a:sym typeface="Century Gothic"/>
              </a:rPr>
              <a:t>methods, syntax, and constructors present in every collection class.</a:t>
            </a:r>
            <a:endParaRPr sz="1900">
              <a:solidFill>
                <a:srgbClr val="12121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1100" b="0" i="0" u="none" strike="noStrike" cap="none">
              <a:latin typeface="Century Gothic"/>
              <a:ea typeface="Century Gothic"/>
              <a:cs typeface="Century Gothic"/>
              <a:sym typeface="Century Gothic"/>
            </a:endParaRPr>
          </a:p>
        </p:txBody>
      </p:sp>
      <p:sp>
        <p:nvSpPr>
          <p:cNvPr id="187" name="Google Shape;187;g2ae0ce3a9cf_0_14"/>
          <p:cNvSpPr txBox="1"/>
          <p:nvPr/>
        </p:nvSpPr>
        <p:spPr>
          <a:xfrm>
            <a:off x="2974825" y="291750"/>
            <a:ext cx="63585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2600" b="1">
                <a:latin typeface="Century Gothic"/>
                <a:ea typeface="Century Gothic"/>
                <a:cs typeface="Century Gothic"/>
                <a:sym typeface="Century Gothic"/>
              </a:rPr>
              <a:t>Need for a Separate Collection </a:t>
            </a:r>
            <a:endParaRPr sz="26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r>
              <a:rPr lang="en-US" sz="2600" b="1">
                <a:latin typeface="Century Gothic"/>
                <a:ea typeface="Century Gothic"/>
                <a:cs typeface="Century Gothic"/>
                <a:sym typeface="Century Gothic"/>
              </a:rPr>
              <a:t>Framework</a:t>
            </a:r>
            <a:endParaRPr sz="26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2600" b="1">
              <a:latin typeface="Century Gothic"/>
              <a:ea typeface="Century Gothic"/>
              <a:cs typeface="Century Gothic"/>
              <a:sym typeface="Century Gothic"/>
            </a:endParaRPr>
          </a:p>
        </p:txBody>
      </p:sp>
      <p:sp>
        <p:nvSpPr>
          <p:cNvPr id="188" name="Google Shape;188;g2ae0ce3a9cf_0_14"/>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b="1"/>
              <a:t>2. Collection framework in Java</a:t>
            </a:r>
            <a:endParaRPr sz="1150" b="1"/>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b="1"/>
              <a:t>2.4. Need for a Separate Collection Framework</a:t>
            </a:r>
            <a:endParaRPr sz="1150" b="1"/>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2ae0ce3a9cf_0_31"/>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94" name="Google Shape;194;g2ae0ce3a9cf_0_31"/>
          <p:cNvSpPr txBox="1"/>
          <p:nvPr/>
        </p:nvSpPr>
        <p:spPr>
          <a:xfrm>
            <a:off x="2974825" y="1420550"/>
            <a:ext cx="8794500" cy="6220800"/>
          </a:xfrm>
          <a:prstGeom prst="rect">
            <a:avLst/>
          </a:prstGeom>
          <a:noFill/>
          <a:ln>
            <a:noFill/>
          </a:ln>
        </p:spPr>
        <p:txBody>
          <a:bodyPr spcFirstLastPara="1" wrap="square" lIns="91425" tIns="91425" rIns="91425" bIns="91425" anchor="t" anchorCtr="0">
            <a:noAutofit/>
          </a:bodyPr>
          <a:lstStyle/>
          <a:p>
            <a:pPr marL="457200" lvl="0" indent="-368300" algn="just" rtl="0">
              <a:lnSpc>
                <a:spcPct val="150000"/>
              </a:lnSpc>
              <a:spcBef>
                <a:spcPts val="0"/>
              </a:spcBef>
              <a:spcAft>
                <a:spcPts val="0"/>
              </a:spcAft>
              <a:buClr>
                <a:srgbClr val="121212"/>
              </a:buClr>
              <a:buSzPts val="2200"/>
              <a:buFont typeface="Century Gothic"/>
              <a:buChar char="●"/>
            </a:pPr>
            <a:r>
              <a:rPr lang="en-US" sz="2200">
                <a:solidFill>
                  <a:srgbClr val="121212"/>
                </a:solidFill>
                <a:latin typeface="Century Gothic"/>
                <a:ea typeface="Century Gothic"/>
                <a:cs typeface="Century Gothic"/>
                <a:sym typeface="Century Gothic"/>
              </a:rPr>
              <a:t>The framework had to be high-performance. The implementations for the fundamental collections (dynamic arrays, linked lists, trees, and hashtables) were to be highly efficient.</a:t>
            </a:r>
            <a:endParaRPr sz="2200">
              <a:solidFill>
                <a:srgbClr val="121212"/>
              </a:solidFill>
              <a:latin typeface="Century Gothic"/>
              <a:ea typeface="Century Gothic"/>
              <a:cs typeface="Century Gothic"/>
              <a:sym typeface="Century Gothic"/>
            </a:endParaRPr>
          </a:p>
          <a:p>
            <a:pPr marL="457200" lvl="0" indent="-368300" algn="just" rtl="0">
              <a:lnSpc>
                <a:spcPct val="150000"/>
              </a:lnSpc>
              <a:spcBef>
                <a:spcPts val="0"/>
              </a:spcBef>
              <a:spcAft>
                <a:spcPts val="0"/>
              </a:spcAft>
              <a:buClr>
                <a:srgbClr val="121212"/>
              </a:buClr>
              <a:buSzPts val="2200"/>
              <a:buFont typeface="Century Gothic"/>
              <a:buChar char="●"/>
            </a:pPr>
            <a:r>
              <a:rPr lang="en-US" sz="2200">
                <a:solidFill>
                  <a:srgbClr val="121212"/>
                </a:solidFill>
                <a:latin typeface="Century Gothic"/>
                <a:ea typeface="Century Gothic"/>
                <a:cs typeface="Century Gothic"/>
                <a:sym typeface="Century Gothic"/>
              </a:rPr>
              <a:t>The framework had to allow different types of collections to work in a similar manner and with a high degree of interoperability.</a:t>
            </a:r>
            <a:endParaRPr sz="2200">
              <a:solidFill>
                <a:srgbClr val="121212"/>
              </a:solidFill>
              <a:latin typeface="Century Gothic"/>
              <a:ea typeface="Century Gothic"/>
              <a:cs typeface="Century Gothic"/>
              <a:sym typeface="Century Gothic"/>
            </a:endParaRPr>
          </a:p>
          <a:p>
            <a:pPr marL="457200" lvl="0" indent="-368300" algn="just" rtl="0">
              <a:lnSpc>
                <a:spcPct val="150000"/>
              </a:lnSpc>
              <a:spcBef>
                <a:spcPts val="0"/>
              </a:spcBef>
              <a:spcAft>
                <a:spcPts val="0"/>
              </a:spcAft>
              <a:buClr>
                <a:srgbClr val="121212"/>
              </a:buClr>
              <a:buSzPts val="2200"/>
              <a:buFont typeface="Century Gothic"/>
              <a:buChar char="●"/>
            </a:pPr>
            <a:r>
              <a:rPr lang="en-US" sz="2200">
                <a:solidFill>
                  <a:srgbClr val="121212"/>
                </a:solidFill>
                <a:latin typeface="Century Gothic"/>
                <a:ea typeface="Century Gothic"/>
                <a:cs typeface="Century Gothic"/>
                <a:sym typeface="Century Gothic"/>
              </a:rPr>
              <a:t>The framework had to extend and/or adapt a collection easily.</a:t>
            </a:r>
            <a:endParaRPr sz="2200">
              <a:solidFill>
                <a:srgbClr val="121212"/>
              </a:solidFill>
              <a:latin typeface="Century Gothic"/>
              <a:ea typeface="Century Gothic"/>
              <a:cs typeface="Century Gothic"/>
              <a:sym typeface="Century Gothic"/>
            </a:endParaRPr>
          </a:p>
          <a:p>
            <a:pPr marL="0" lvl="0" indent="457200" algn="just" rtl="0">
              <a:lnSpc>
                <a:spcPct val="135000"/>
              </a:lnSpc>
              <a:spcBef>
                <a:spcPts val="0"/>
              </a:spcBef>
              <a:spcAft>
                <a:spcPts val="0"/>
              </a:spcAft>
              <a:buNone/>
            </a:pPr>
            <a:endParaRPr sz="1900">
              <a:solidFill>
                <a:srgbClr val="12121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1100" b="0" i="0" u="none" strike="noStrike" cap="none">
              <a:latin typeface="Century Gothic"/>
              <a:ea typeface="Century Gothic"/>
              <a:cs typeface="Century Gothic"/>
              <a:sym typeface="Century Gothic"/>
            </a:endParaRPr>
          </a:p>
        </p:txBody>
      </p:sp>
      <p:sp>
        <p:nvSpPr>
          <p:cNvPr id="195" name="Google Shape;195;g2ae0ce3a9cf_0_31"/>
          <p:cNvSpPr txBox="1"/>
          <p:nvPr/>
        </p:nvSpPr>
        <p:spPr>
          <a:xfrm>
            <a:off x="2974825" y="291750"/>
            <a:ext cx="63585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2600" b="1">
                <a:latin typeface="Century Gothic"/>
                <a:ea typeface="Century Gothic"/>
                <a:cs typeface="Century Gothic"/>
                <a:sym typeface="Century Gothic"/>
              </a:rPr>
              <a:t>Need for a Separate Collection </a:t>
            </a:r>
            <a:endParaRPr sz="26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r>
              <a:rPr lang="en-US" sz="2600" b="1">
                <a:latin typeface="Century Gothic"/>
                <a:ea typeface="Century Gothic"/>
                <a:cs typeface="Century Gothic"/>
                <a:sym typeface="Century Gothic"/>
              </a:rPr>
              <a:t>Framework</a:t>
            </a:r>
            <a:endParaRPr sz="26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2600" b="1">
              <a:latin typeface="Century Gothic"/>
              <a:ea typeface="Century Gothic"/>
              <a:cs typeface="Century Gothic"/>
              <a:sym typeface="Century Gothic"/>
            </a:endParaRPr>
          </a:p>
        </p:txBody>
      </p:sp>
      <p:sp>
        <p:nvSpPr>
          <p:cNvPr id="196" name="Google Shape;196;g2ae0ce3a9cf_0_31"/>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b="1"/>
              <a:t>2. Collection framework in Java</a:t>
            </a:r>
            <a:endParaRPr sz="1150" b="1"/>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b="1"/>
              <a:t>2.4. Need for a Separate Collection Framework</a:t>
            </a:r>
            <a:endParaRPr sz="1150" b="1"/>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ae0ce3a9cf_0_22"/>
          <p:cNvSpPr/>
          <p:nvPr/>
        </p:nvSpPr>
        <p:spPr>
          <a:xfrm>
            <a:off x="-103050" y="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02" name="Google Shape;202;g2ae0ce3a9cf_0_22"/>
          <p:cNvSpPr txBox="1"/>
          <p:nvPr/>
        </p:nvSpPr>
        <p:spPr>
          <a:xfrm>
            <a:off x="3041475" y="1360850"/>
            <a:ext cx="8794500" cy="6220800"/>
          </a:xfrm>
          <a:prstGeom prst="rect">
            <a:avLst/>
          </a:prstGeom>
          <a:noFill/>
          <a:ln>
            <a:noFill/>
          </a:ln>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en-US" sz="2400" b="1">
                <a:solidFill>
                  <a:schemeClr val="accent3"/>
                </a:solidFill>
                <a:latin typeface="Century Gothic"/>
                <a:ea typeface="Century Gothic"/>
                <a:cs typeface="Century Gothic"/>
                <a:sym typeface="Century Gothic"/>
              </a:rPr>
              <a:t>“A unified architecture for representing and manipulating collections, enabling collections to be manipulated independently of implementation details”</a:t>
            </a:r>
            <a:endParaRPr sz="2400" b="1">
              <a:solidFill>
                <a:schemeClr val="accent3"/>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b="1">
              <a:solidFill>
                <a:schemeClr val="accent3"/>
              </a:solidFill>
              <a:latin typeface="Century Gothic"/>
              <a:ea typeface="Century Gothic"/>
              <a:cs typeface="Century Gothic"/>
              <a:sym typeface="Century Gothic"/>
            </a:endParaRPr>
          </a:p>
          <a:p>
            <a:pPr marL="0" marR="0" lvl="0" indent="0" algn="just" rtl="0">
              <a:lnSpc>
                <a:spcPct val="120000"/>
              </a:lnSpc>
              <a:spcBef>
                <a:spcPts val="0"/>
              </a:spcBef>
              <a:spcAft>
                <a:spcPts val="0"/>
              </a:spcAft>
              <a:buClr>
                <a:srgbClr val="000000"/>
              </a:buClr>
              <a:buSzPts val="1400"/>
              <a:buFont typeface="Arial"/>
              <a:buNone/>
            </a:pPr>
            <a:r>
              <a:rPr lang="en-US" sz="2400">
                <a:latin typeface="Century Gothic"/>
                <a:ea typeface="Century Gothic"/>
                <a:cs typeface="Century Gothic"/>
                <a:sym typeface="Century Gothic"/>
              </a:rPr>
              <a:t>The Java collections framework provides a set of interfaces and classes to implement various data structures and algorithms.           </a:t>
            </a:r>
            <a:endParaRPr sz="2400">
              <a:latin typeface="Century Gothic"/>
              <a:ea typeface="Century Gothic"/>
              <a:cs typeface="Century Gothic"/>
              <a:sym typeface="Century Gothic"/>
            </a:endParaRPr>
          </a:p>
          <a:p>
            <a:pPr marL="0" marR="0" lvl="0" indent="0" algn="just" rtl="0">
              <a:lnSpc>
                <a:spcPct val="120000"/>
              </a:lnSpc>
              <a:spcBef>
                <a:spcPts val="0"/>
              </a:spcBef>
              <a:spcAft>
                <a:spcPts val="0"/>
              </a:spcAft>
              <a:buClr>
                <a:srgbClr val="000000"/>
              </a:buClr>
              <a:buSzPts val="1400"/>
              <a:buFont typeface="Arial"/>
              <a:buNone/>
            </a:pPr>
            <a:endParaRPr sz="2400">
              <a:latin typeface="Century Gothic"/>
              <a:ea typeface="Century Gothic"/>
              <a:cs typeface="Century Gothic"/>
              <a:sym typeface="Century Gothic"/>
            </a:endParaRPr>
          </a:p>
          <a:p>
            <a:pPr marL="0" marR="0" lvl="0" indent="0" algn="just" rtl="0">
              <a:lnSpc>
                <a:spcPct val="120000"/>
              </a:lnSpc>
              <a:spcBef>
                <a:spcPts val="0"/>
              </a:spcBef>
              <a:spcAft>
                <a:spcPts val="0"/>
              </a:spcAft>
              <a:buClr>
                <a:srgbClr val="000000"/>
              </a:buClr>
              <a:buSzPts val="1400"/>
              <a:buFont typeface="Arial"/>
              <a:buNone/>
            </a:pPr>
            <a:r>
              <a:rPr lang="en-US" sz="2400">
                <a:latin typeface="Century Gothic"/>
                <a:ea typeface="Century Gothic"/>
                <a:cs typeface="Century Gothic"/>
                <a:sym typeface="Century Gothic"/>
              </a:rPr>
              <a:t>For example, the LinkedList class of the collections framework provides the implementation of the doubly-linked list data structure.</a:t>
            </a:r>
            <a:endParaRPr sz="2400">
              <a:latin typeface="Century Gothic"/>
              <a:ea typeface="Century Gothic"/>
              <a:cs typeface="Century Gothic"/>
              <a:sym typeface="Century Gothic"/>
            </a:endParaRPr>
          </a:p>
        </p:txBody>
      </p:sp>
      <p:sp>
        <p:nvSpPr>
          <p:cNvPr id="203" name="Google Shape;203;g2ae0ce3a9cf_0_22"/>
          <p:cNvSpPr txBox="1"/>
          <p:nvPr/>
        </p:nvSpPr>
        <p:spPr>
          <a:xfrm>
            <a:off x="3041475" y="2835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Collection Framework</a:t>
            </a:r>
            <a:endParaRPr sz="3000" b="1" i="0" u="none" strike="noStrike" cap="none">
              <a:solidFill>
                <a:srgbClr val="000000"/>
              </a:solidFill>
              <a:latin typeface="Century Gothic"/>
              <a:ea typeface="Century Gothic"/>
              <a:cs typeface="Century Gothic"/>
              <a:sym typeface="Century Gothic"/>
            </a:endParaRPr>
          </a:p>
        </p:txBody>
      </p:sp>
      <p:sp>
        <p:nvSpPr>
          <p:cNvPr id="204" name="Google Shape;204;g2ae0ce3a9cf_0_22"/>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b="1"/>
              <a:t>2. Collection framework in Java</a:t>
            </a:r>
            <a:endParaRPr sz="1150" b="1"/>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b="1"/>
              <a:t>2.5. All Collection Framework contain</a:t>
            </a:r>
            <a:endParaRPr sz="1150" b="1"/>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a272dd9f12_0_41"/>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10" name="Google Shape;210;g2a272dd9f12_0_41"/>
          <p:cNvSpPr txBox="1"/>
          <p:nvPr/>
        </p:nvSpPr>
        <p:spPr>
          <a:xfrm>
            <a:off x="3118075" y="298250"/>
            <a:ext cx="8655300" cy="5850900"/>
          </a:xfrm>
          <a:prstGeom prst="rect">
            <a:avLst/>
          </a:prstGeom>
          <a:noFill/>
          <a:ln>
            <a:noFill/>
          </a:ln>
        </p:spPr>
        <p:txBody>
          <a:bodyPr spcFirstLastPara="1" wrap="square" lIns="91425" tIns="91425" rIns="91425" bIns="91425" anchor="t" anchorCtr="0">
            <a:noAutofit/>
          </a:bodyPr>
          <a:lstStyle/>
          <a:p>
            <a:pPr marL="0" lvl="0" indent="0" algn="just" rtl="0">
              <a:lnSpc>
                <a:spcPct val="120000"/>
              </a:lnSpc>
              <a:spcBef>
                <a:spcPts val="0"/>
              </a:spcBef>
              <a:spcAft>
                <a:spcPts val="0"/>
              </a:spcAft>
              <a:buClr>
                <a:schemeClr val="dk2"/>
              </a:buClr>
              <a:buSzPts val="1100"/>
              <a:buFont typeface="Arial"/>
              <a:buNone/>
            </a:pPr>
            <a:r>
              <a:rPr lang="en-US" sz="2400" dirty="0">
                <a:latin typeface="Century Gothic"/>
                <a:ea typeface="Century Gothic"/>
                <a:cs typeface="Century Gothic"/>
                <a:sym typeface="Century Gothic"/>
              </a:rPr>
              <a:t>All collections frameworks contain the </a:t>
            </a:r>
            <a:endParaRPr sz="2400" dirty="0">
              <a:latin typeface="Century Gothic"/>
              <a:ea typeface="Century Gothic"/>
              <a:cs typeface="Century Gothic"/>
              <a:sym typeface="Century Gothic"/>
            </a:endParaRPr>
          </a:p>
          <a:p>
            <a:pPr marL="0" lvl="0" indent="0" algn="just" rtl="0">
              <a:lnSpc>
                <a:spcPct val="120000"/>
              </a:lnSpc>
              <a:spcBef>
                <a:spcPts val="0"/>
              </a:spcBef>
              <a:spcAft>
                <a:spcPts val="0"/>
              </a:spcAft>
              <a:buClr>
                <a:schemeClr val="dk2"/>
              </a:buClr>
              <a:buSzPts val="1100"/>
              <a:buFont typeface="Arial"/>
              <a:buNone/>
            </a:pPr>
            <a:r>
              <a:rPr lang="en-US" sz="2400" dirty="0">
                <a:latin typeface="Century Gothic"/>
                <a:ea typeface="Century Gothic"/>
                <a:cs typeface="Century Gothic"/>
                <a:sym typeface="Century Gothic"/>
              </a:rPr>
              <a:t>following:</a:t>
            </a:r>
            <a:endParaRPr sz="2400" dirty="0">
              <a:latin typeface="Century Gothic"/>
              <a:ea typeface="Century Gothic"/>
              <a:cs typeface="Century Gothic"/>
              <a:sym typeface="Century Gothic"/>
            </a:endParaRPr>
          </a:p>
          <a:p>
            <a:pPr marL="914400" lvl="0" indent="-381000" algn="just" rtl="0">
              <a:lnSpc>
                <a:spcPct val="120000"/>
              </a:lnSpc>
              <a:spcBef>
                <a:spcPts val="0"/>
              </a:spcBef>
              <a:spcAft>
                <a:spcPts val="0"/>
              </a:spcAft>
              <a:buSzPts val="2400"/>
              <a:buFont typeface="Century Gothic"/>
              <a:buAutoNum type="arabicPeriod"/>
            </a:pPr>
            <a:r>
              <a:rPr lang="en-US" sz="2400" dirty="0">
                <a:latin typeface="Century Gothic"/>
                <a:ea typeface="Century Gothic"/>
                <a:cs typeface="Century Gothic"/>
                <a:sym typeface="Century Gothic"/>
              </a:rPr>
              <a:t>interfaces</a:t>
            </a:r>
            <a:endParaRPr sz="2400" dirty="0">
              <a:latin typeface="Century Gothic"/>
              <a:ea typeface="Century Gothic"/>
              <a:cs typeface="Century Gothic"/>
              <a:sym typeface="Century Gothic"/>
            </a:endParaRPr>
          </a:p>
          <a:p>
            <a:pPr marL="914400" lvl="0" indent="-381000" algn="just" rtl="0">
              <a:lnSpc>
                <a:spcPct val="120000"/>
              </a:lnSpc>
              <a:spcBef>
                <a:spcPts val="0"/>
              </a:spcBef>
              <a:spcAft>
                <a:spcPts val="0"/>
              </a:spcAft>
              <a:buSzPts val="2400"/>
              <a:buFont typeface="Century Gothic"/>
              <a:buAutoNum type="arabicPeriod"/>
            </a:pPr>
            <a:r>
              <a:rPr lang="en-US" sz="2400" dirty="0">
                <a:latin typeface="Century Gothic"/>
                <a:ea typeface="Century Gothic"/>
                <a:cs typeface="Century Gothic"/>
                <a:sym typeface="Century Gothic"/>
              </a:rPr>
              <a:t>implementation(i.e. classes)</a:t>
            </a:r>
            <a:endParaRPr sz="2400" dirty="0">
              <a:latin typeface="Century Gothic"/>
              <a:ea typeface="Century Gothic"/>
              <a:cs typeface="Century Gothic"/>
              <a:sym typeface="Century Gothic"/>
            </a:endParaRPr>
          </a:p>
          <a:p>
            <a:pPr marL="914400" lvl="0" indent="-381000" algn="just" rtl="0">
              <a:lnSpc>
                <a:spcPct val="120000"/>
              </a:lnSpc>
              <a:spcBef>
                <a:spcPts val="0"/>
              </a:spcBef>
              <a:spcAft>
                <a:spcPts val="0"/>
              </a:spcAft>
              <a:buSzPts val="2400"/>
              <a:buFont typeface="Century Gothic"/>
              <a:buAutoNum type="arabicPeriod"/>
            </a:pPr>
            <a:r>
              <a:rPr lang="en-US" sz="2400" dirty="0">
                <a:latin typeface="Century Gothic"/>
                <a:ea typeface="Century Gothic"/>
                <a:cs typeface="Century Gothic"/>
                <a:sym typeface="Century Gothic"/>
              </a:rPr>
              <a:t>algorithms</a:t>
            </a:r>
            <a:endParaRPr sz="2400" dirty="0">
              <a:latin typeface="Century Gothic"/>
              <a:ea typeface="Century Gothic"/>
              <a:cs typeface="Century Gothic"/>
              <a:sym typeface="Century Gothic"/>
            </a:endParaRPr>
          </a:p>
          <a:p>
            <a:pPr marL="0" marR="0" lvl="0" indent="0" algn="just" rtl="0">
              <a:lnSpc>
                <a:spcPct val="120000"/>
              </a:lnSpc>
              <a:spcBef>
                <a:spcPts val="0"/>
              </a:spcBef>
              <a:spcAft>
                <a:spcPts val="0"/>
              </a:spcAft>
              <a:buClr>
                <a:schemeClr val="dk2"/>
              </a:buClr>
              <a:buSzPts val="1100"/>
              <a:buFont typeface="Arial"/>
              <a:buNone/>
            </a:pPr>
            <a:endParaRPr sz="2400" dirty="0">
              <a:latin typeface="Century Gothic"/>
              <a:ea typeface="Century Gothic"/>
              <a:cs typeface="Century Gothic"/>
              <a:sym typeface="Century Gothic"/>
            </a:endParaRPr>
          </a:p>
          <a:p>
            <a:pPr marL="457200" marR="0" lvl="0" indent="-381000" algn="just" rtl="0">
              <a:lnSpc>
                <a:spcPct val="100000"/>
              </a:lnSpc>
              <a:spcBef>
                <a:spcPts val="0"/>
              </a:spcBef>
              <a:spcAft>
                <a:spcPts val="0"/>
              </a:spcAft>
              <a:buSzPts val="2400"/>
              <a:buFont typeface="Century Gothic"/>
              <a:buAutoNum type="arabicPeriod"/>
            </a:pPr>
            <a:r>
              <a:rPr lang="en-US" sz="2400" b="1" dirty="0">
                <a:latin typeface="Century Gothic"/>
                <a:ea typeface="Century Gothic"/>
                <a:cs typeface="Century Gothic"/>
                <a:sym typeface="Century Gothic"/>
              </a:rPr>
              <a:t>Interfaces</a:t>
            </a:r>
            <a:endParaRPr sz="2400" b="1" dirty="0">
              <a:latin typeface="Century Gothic"/>
              <a:ea typeface="Century Gothic"/>
              <a:cs typeface="Century Gothic"/>
              <a:sym typeface="Century Gothic"/>
            </a:endParaRPr>
          </a:p>
          <a:p>
            <a:pPr marL="457200" marR="0" lvl="0" indent="0" algn="just" rtl="0">
              <a:lnSpc>
                <a:spcPct val="100000"/>
              </a:lnSpc>
              <a:spcBef>
                <a:spcPts val="0"/>
              </a:spcBef>
              <a:spcAft>
                <a:spcPts val="0"/>
              </a:spcAft>
              <a:buNone/>
            </a:pPr>
            <a:endParaRPr sz="2400" b="1" dirty="0">
              <a:latin typeface="Century Gothic"/>
              <a:ea typeface="Century Gothic"/>
              <a:cs typeface="Century Gothic"/>
              <a:sym typeface="Century Gothic"/>
            </a:endParaRPr>
          </a:p>
          <a:p>
            <a:pPr marL="0" marR="0" lvl="0" indent="0" algn="just" rtl="0">
              <a:lnSpc>
                <a:spcPct val="120000"/>
              </a:lnSpc>
              <a:spcBef>
                <a:spcPts val="0"/>
              </a:spcBef>
              <a:spcAft>
                <a:spcPts val="0"/>
              </a:spcAft>
              <a:buNone/>
            </a:pPr>
            <a:r>
              <a:rPr lang="en-US" sz="2400" dirty="0">
                <a:latin typeface="Century Gothic"/>
                <a:ea typeface="Century Gothic"/>
                <a:cs typeface="Century Gothic"/>
                <a:sym typeface="Century Gothic"/>
              </a:rPr>
              <a:t>These are abstract data types that represent collections. Interfaces allow collections to be manipulated independently of the details of their representation. In object-oriented languages, interfaces generally form a hierarchy.</a:t>
            </a:r>
            <a:endParaRPr sz="2400" dirty="0">
              <a:latin typeface="Century Gothic"/>
              <a:ea typeface="Century Gothic"/>
              <a:cs typeface="Century Gothic"/>
              <a:sym typeface="Century Gothic"/>
            </a:endParaRPr>
          </a:p>
          <a:p>
            <a:pPr marL="0" marR="0" lvl="0" indent="0" algn="just" rtl="0">
              <a:lnSpc>
                <a:spcPct val="120000"/>
              </a:lnSpc>
              <a:spcBef>
                <a:spcPts val="0"/>
              </a:spcBef>
              <a:spcAft>
                <a:spcPts val="0"/>
              </a:spcAft>
              <a:buNone/>
            </a:pPr>
            <a:endParaRPr sz="2400" dirty="0">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dirty="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Clr>
                <a:schemeClr val="dk2"/>
              </a:buClr>
              <a:buSzPts val="1100"/>
              <a:buFont typeface="Arial"/>
              <a:buNone/>
            </a:pPr>
            <a:endParaRPr sz="2400" dirty="0">
              <a:solidFill>
                <a:schemeClr val="dk2"/>
              </a:solidFill>
              <a:latin typeface="Century Gothic"/>
              <a:ea typeface="Century Gothic"/>
              <a:cs typeface="Century Gothic"/>
              <a:sym typeface="Century Gothic"/>
            </a:endParaRPr>
          </a:p>
          <a:p>
            <a:pPr marL="0" marR="0" lvl="0" indent="0" algn="just" rtl="0">
              <a:lnSpc>
                <a:spcPct val="120000"/>
              </a:lnSpc>
              <a:spcBef>
                <a:spcPts val="0"/>
              </a:spcBef>
              <a:spcAft>
                <a:spcPts val="0"/>
              </a:spcAft>
              <a:buNone/>
            </a:pPr>
            <a:endParaRPr sz="2400" dirty="0">
              <a:latin typeface="Century Gothic"/>
              <a:ea typeface="Century Gothic"/>
              <a:cs typeface="Century Gothic"/>
              <a:sym typeface="Century Gothic"/>
            </a:endParaRPr>
          </a:p>
          <a:p>
            <a:pPr marL="0" marR="0" lvl="0" indent="0" algn="just" rtl="0">
              <a:lnSpc>
                <a:spcPct val="120000"/>
              </a:lnSpc>
              <a:spcBef>
                <a:spcPts val="0"/>
              </a:spcBef>
              <a:spcAft>
                <a:spcPts val="0"/>
              </a:spcAft>
              <a:buClr>
                <a:srgbClr val="000000"/>
              </a:buClr>
              <a:buSzPts val="1400"/>
              <a:buFont typeface="Arial"/>
              <a:buNone/>
            </a:pPr>
            <a:endParaRPr sz="2100" b="1" i="0" u="none" strike="noStrike" cap="none" dirty="0">
              <a:solidFill>
                <a:srgbClr val="000000"/>
              </a:solidFill>
              <a:latin typeface="Century Gothic"/>
              <a:ea typeface="Century Gothic"/>
              <a:cs typeface="Century Gothic"/>
              <a:sym typeface="Century Gothic"/>
            </a:endParaRPr>
          </a:p>
        </p:txBody>
      </p:sp>
      <p:sp>
        <p:nvSpPr>
          <p:cNvPr id="211" name="Google Shape;211;g2a272dd9f12_0_41"/>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b="1"/>
              <a:t>2. Collection framework in Java</a:t>
            </a:r>
            <a:endParaRPr sz="1150" b="1"/>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b="1"/>
              <a:t>2.5. All Collection Framework contain</a:t>
            </a:r>
            <a:endParaRPr sz="1150" b="1"/>
          </a:p>
          <a:p>
            <a:pPr marL="0" lvl="0" indent="0" algn="l" rtl="0">
              <a:lnSpc>
                <a:spcPct val="70000"/>
              </a:lnSpc>
              <a:spcBef>
                <a:spcPts val="0"/>
              </a:spcBef>
              <a:spcAft>
                <a:spcPts val="0"/>
              </a:spcAft>
              <a:buSzPts val="770"/>
              <a:buNone/>
            </a:pPr>
            <a:r>
              <a:rPr lang="en-US" sz="1150" b="1"/>
              <a:t>2.5.1. Interfaces</a:t>
            </a:r>
            <a:endParaRPr sz="1150" b="1"/>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2ae0ce3a9cf_0_5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17" name="Google Shape;217;g2ae0ce3a9cf_0_55"/>
          <p:cNvSpPr txBox="1"/>
          <p:nvPr/>
        </p:nvSpPr>
        <p:spPr>
          <a:xfrm>
            <a:off x="3070450" y="602975"/>
            <a:ext cx="8655300" cy="5850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sz="2400" b="1">
                <a:solidFill>
                  <a:schemeClr val="dk2"/>
                </a:solidFill>
                <a:latin typeface="Century Gothic"/>
                <a:ea typeface="Century Gothic"/>
                <a:cs typeface="Century Gothic"/>
                <a:sym typeface="Century Gothic"/>
              </a:rPr>
              <a:t>2. Implementation (i.e. classes)</a:t>
            </a:r>
            <a:endParaRPr sz="2400" b="1">
              <a:solidFill>
                <a:schemeClr val="dk2"/>
              </a:solidFill>
              <a:latin typeface="Century Gothic"/>
              <a:ea typeface="Century Gothic"/>
              <a:cs typeface="Century Gothic"/>
              <a:sym typeface="Century Gothic"/>
            </a:endParaRPr>
          </a:p>
          <a:p>
            <a:pPr marL="0" lvl="0" indent="0" algn="just" rtl="0">
              <a:lnSpc>
                <a:spcPct val="100000"/>
              </a:lnSpc>
              <a:spcBef>
                <a:spcPts val="0"/>
              </a:spcBef>
              <a:spcAft>
                <a:spcPts val="0"/>
              </a:spcAft>
              <a:buNone/>
            </a:pPr>
            <a:endParaRPr sz="2400" b="1">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r>
              <a:rPr lang="en-US" sz="2400">
                <a:solidFill>
                  <a:schemeClr val="dk2"/>
                </a:solidFill>
                <a:latin typeface="Century Gothic"/>
                <a:ea typeface="Century Gothic"/>
                <a:cs typeface="Century Gothic"/>
                <a:sym typeface="Century Gothic"/>
              </a:rPr>
              <a:t>These are the concrete implementations of the collection interfaces. In essence, they are reusable data structures.</a:t>
            </a: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00000"/>
              </a:lnSpc>
              <a:spcBef>
                <a:spcPts val="0"/>
              </a:spcBef>
              <a:spcAft>
                <a:spcPts val="0"/>
              </a:spcAft>
              <a:buNone/>
            </a:pPr>
            <a:r>
              <a:rPr lang="en-US" sz="2400" b="1">
                <a:solidFill>
                  <a:schemeClr val="dk2"/>
                </a:solidFill>
                <a:latin typeface="Century Gothic"/>
                <a:ea typeface="Century Gothic"/>
                <a:cs typeface="Century Gothic"/>
                <a:sym typeface="Century Gothic"/>
              </a:rPr>
              <a:t>3. Algorithm</a:t>
            </a:r>
            <a:endParaRPr sz="2400" b="1">
              <a:solidFill>
                <a:schemeClr val="dk2"/>
              </a:solidFill>
              <a:latin typeface="Century Gothic"/>
              <a:ea typeface="Century Gothic"/>
              <a:cs typeface="Century Gothic"/>
              <a:sym typeface="Century Gothic"/>
            </a:endParaRPr>
          </a:p>
          <a:p>
            <a:pPr marL="0" lvl="0" indent="0" algn="just" rtl="0">
              <a:lnSpc>
                <a:spcPct val="100000"/>
              </a:lnSpc>
              <a:spcBef>
                <a:spcPts val="0"/>
              </a:spcBef>
              <a:spcAft>
                <a:spcPts val="0"/>
              </a:spcAft>
              <a:buNone/>
            </a:pPr>
            <a:endParaRPr sz="2400" b="1">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r>
              <a:rPr lang="en-US" sz="2400">
                <a:solidFill>
                  <a:schemeClr val="dk2"/>
                </a:solidFill>
                <a:latin typeface="Century Gothic"/>
                <a:ea typeface="Century Gothic"/>
                <a:cs typeface="Century Gothic"/>
                <a:sym typeface="Century Gothic"/>
              </a:rPr>
              <a:t>These are the methods that perform useful computations, such as searching and sorting, on objects that implement collection interfaces. The algorithms are said to be polymorphic: that is, the same method can be used on many different implementations of the appropriate collection interface.</a:t>
            </a: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marR="0" lvl="0" indent="0" algn="just" rtl="0">
              <a:lnSpc>
                <a:spcPct val="120000"/>
              </a:lnSpc>
              <a:spcBef>
                <a:spcPts val="0"/>
              </a:spcBef>
              <a:spcAft>
                <a:spcPts val="0"/>
              </a:spcAft>
              <a:buNone/>
            </a:pPr>
            <a:endParaRPr sz="2400">
              <a:latin typeface="Century Gothic"/>
              <a:ea typeface="Century Gothic"/>
              <a:cs typeface="Century Gothic"/>
              <a:sym typeface="Century Gothic"/>
            </a:endParaRPr>
          </a:p>
          <a:p>
            <a:pPr marL="0" marR="0" lvl="0" indent="0" algn="just" rtl="0">
              <a:lnSpc>
                <a:spcPct val="120000"/>
              </a:lnSpc>
              <a:spcBef>
                <a:spcPts val="0"/>
              </a:spcBef>
              <a:spcAft>
                <a:spcPts val="0"/>
              </a:spcAft>
              <a:buClr>
                <a:srgbClr val="000000"/>
              </a:buClr>
              <a:buSzPts val="1400"/>
              <a:buFont typeface="Arial"/>
              <a:buNone/>
            </a:pPr>
            <a:endParaRPr sz="2400" b="1" i="0" u="none" strike="noStrike" cap="none">
              <a:solidFill>
                <a:srgbClr val="000000"/>
              </a:solidFill>
              <a:latin typeface="Century Gothic"/>
              <a:ea typeface="Century Gothic"/>
              <a:cs typeface="Century Gothic"/>
              <a:sym typeface="Century Gothic"/>
            </a:endParaRPr>
          </a:p>
        </p:txBody>
      </p:sp>
      <p:sp>
        <p:nvSpPr>
          <p:cNvPr id="218" name="Google Shape;218;g2ae0ce3a9cf_0_55"/>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b="1"/>
              <a:t>2. Collection framework in Java</a:t>
            </a:r>
            <a:endParaRPr sz="1150" b="1"/>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b="1"/>
              <a:t>2.5. All Collection Framework contain</a:t>
            </a:r>
            <a:endParaRPr sz="1150" b="1"/>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b="1"/>
              <a:t>2.5.2. Implementation</a:t>
            </a:r>
            <a:endParaRPr sz="1150" b="1"/>
          </a:p>
          <a:p>
            <a:pPr marL="0" lvl="0" indent="0" algn="l" rtl="0">
              <a:lnSpc>
                <a:spcPct val="70000"/>
              </a:lnSpc>
              <a:spcBef>
                <a:spcPts val="0"/>
              </a:spcBef>
              <a:spcAft>
                <a:spcPts val="0"/>
              </a:spcAft>
              <a:buSzPts val="770"/>
              <a:buNone/>
            </a:pPr>
            <a:r>
              <a:rPr lang="en-US" sz="1150" b="1"/>
              <a:t>2.5.3. Algorithm</a:t>
            </a:r>
            <a:endParaRPr sz="1150" b="1"/>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95b09669e7_0_9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24" name="Google Shape;224;g295b09669e7_0_97"/>
          <p:cNvSpPr txBox="1"/>
          <p:nvPr/>
        </p:nvSpPr>
        <p:spPr>
          <a:xfrm>
            <a:off x="2973900" y="317825"/>
            <a:ext cx="6241500" cy="7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600" b="1">
                <a:solidFill>
                  <a:schemeClr val="dk2"/>
                </a:solidFill>
                <a:latin typeface="Century Gothic"/>
                <a:ea typeface="Century Gothic"/>
                <a:cs typeface="Century Gothic"/>
                <a:sym typeface="Century Gothic"/>
              </a:rPr>
              <a:t>Java Collection Framework Hierarchy</a:t>
            </a:r>
            <a:endParaRPr sz="1500" b="0" i="0" u="none" strike="noStrike" cap="none">
              <a:solidFill>
                <a:srgbClr val="000000"/>
              </a:solidFill>
              <a:latin typeface="Century Gothic"/>
              <a:ea typeface="Century Gothic"/>
              <a:cs typeface="Century Gothic"/>
              <a:sym typeface="Century Gothic"/>
            </a:endParaRPr>
          </a:p>
        </p:txBody>
      </p:sp>
      <p:sp>
        <p:nvSpPr>
          <p:cNvPr id="226" name="Google Shape;226;g295b09669e7_0_97"/>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b="1"/>
              <a:t>2. Collection framework in Java</a:t>
            </a:r>
            <a:endParaRPr sz="1150" b="1"/>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b="1"/>
              <a:t>2.6. Java Collection Framework Hierarchy</a:t>
            </a:r>
            <a:endParaRPr sz="1150" b="1"/>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573" y="966594"/>
            <a:ext cx="8134350" cy="58228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95b09669e7_0_11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32" name="Google Shape;232;g295b09669e7_0_117"/>
          <p:cNvSpPr txBox="1"/>
          <p:nvPr/>
        </p:nvSpPr>
        <p:spPr>
          <a:xfrm>
            <a:off x="3046625" y="334925"/>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Methods of Collection interface</a:t>
            </a:r>
            <a:endParaRPr sz="3000" b="1" i="0" u="none" strike="noStrike" cap="none">
              <a:solidFill>
                <a:srgbClr val="000000"/>
              </a:solidFill>
              <a:latin typeface="Century Gothic"/>
              <a:ea typeface="Century Gothic"/>
              <a:cs typeface="Century Gothic"/>
              <a:sym typeface="Century Gothic"/>
            </a:endParaRPr>
          </a:p>
        </p:txBody>
      </p:sp>
      <p:pic>
        <p:nvPicPr>
          <p:cNvPr id="233" name="Google Shape;233;g295b09669e7_0_117"/>
          <p:cNvPicPr preferRelativeResize="0"/>
          <p:nvPr/>
        </p:nvPicPr>
        <p:blipFill>
          <a:blip r:embed="rId3">
            <a:alphaModFix/>
          </a:blip>
          <a:stretch>
            <a:fillRect/>
          </a:stretch>
        </p:blipFill>
        <p:spPr>
          <a:xfrm>
            <a:off x="3046625" y="1344225"/>
            <a:ext cx="9053800" cy="5335174"/>
          </a:xfrm>
          <a:prstGeom prst="rect">
            <a:avLst/>
          </a:prstGeom>
          <a:noFill/>
          <a:ln>
            <a:noFill/>
          </a:ln>
        </p:spPr>
      </p:pic>
      <p:sp>
        <p:nvSpPr>
          <p:cNvPr id="234" name="Google Shape;234;g295b09669e7_0_117"/>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b="1"/>
              <a:t>2. Collection framework in Java</a:t>
            </a:r>
            <a:endParaRPr sz="1150" b="1"/>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b="1"/>
              <a:t>2.7. Methods of Collection interface</a:t>
            </a:r>
            <a:endParaRPr sz="1150" b="1"/>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a3c0baab68_0_39"/>
          <p:cNvSpPr txBox="1"/>
          <p:nvPr/>
        </p:nvSpPr>
        <p:spPr>
          <a:xfrm>
            <a:off x="1889850" y="822175"/>
            <a:ext cx="6643800" cy="122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5100"/>
              <a:buFont typeface="Arial"/>
              <a:buNone/>
            </a:pPr>
            <a:r>
              <a:rPr lang="en-US" sz="5100" b="0" i="0" u="none" strike="noStrike" cap="none">
                <a:solidFill>
                  <a:schemeClr val="dk1"/>
                </a:solidFill>
                <a:latin typeface="Century Gothic"/>
                <a:ea typeface="Century Gothic"/>
                <a:cs typeface="Century Gothic"/>
                <a:sym typeface="Century Gothic"/>
              </a:rPr>
              <a:t>Revision Topic</a:t>
            </a:r>
            <a:endParaRPr sz="5100" b="0" i="0" u="none" strike="noStrike" cap="none">
              <a:solidFill>
                <a:schemeClr val="dk1"/>
              </a:solidFill>
              <a:latin typeface="Century Gothic"/>
              <a:ea typeface="Century Gothic"/>
              <a:cs typeface="Century Gothic"/>
              <a:sym typeface="Century Gothic"/>
            </a:endParaRPr>
          </a:p>
        </p:txBody>
      </p:sp>
      <p:sp>
        <p:nvSpPr>
          <p:cNvPr id="108" name="Google Shape;108;g2a3c0baab68_0_39"/>
          <p:cNvSpPr txBox="1"/>
          <p:nvPr/>
        </p:nvSpPr>
        <p:spPr>
          <a:xfrm>
            <a:off x="3380675" y="2101800"/>
            <a:ext cx="5886600" cy="3214800"/>
          </a:xfrm>
          <a:prstGeom prst="rect">
            <a:avLst/>
          </a:prstGeom>
          <a:noFill/>
          <a:ln>
            <a:noFill/>
          </a:ln>
        </p:spPr>
        <p:txBody>
          <a:bodyPr spcFirstLastPara="1" wrap="square" lIns="91425" tIns="91425" rIns="91425" bIns="91425" anchor="t" anchorCtr="0">
            <a:noAutofit/>
          </a:bodyPr>
          <a:lstStyle/>
          <a:p>
            <a:pPr marL="457200" lvl="0" indent="-406400" algn="l" rtl="0">
              <a:lnSpc>
                <a:spcPct val="150000"/>
              </a:lnSpc>
              <a:spcBef>
                <a:spcPts val="0"/>
              </a:spcBef>
              <a:spcAft>
                <a:spcPts val="0"/>
              </a:spcAft>
              <a:buClr>
                <a:schemeClr val="dk1"/>
              </a:buClr>
              <a:buSzPts val="2800"/>
              <a:buFont typeface="Century Gothic"/>
              <a:buChar char="●"/>
            </a:pPr>
            <a:r>
              <a:rPr lang="en-US" sz="2800">
                <a:solidFill>
                  <a:schemeClr val="dk1"/>
                </a:solidFill>
                <a:latin typeface="Century Gothic"/>
                <a:ea typeface="Century Gothic"/>
                <a:cs typeface="Century Gothic"/>
                <a:sym typeface="Century Gothic"/>
              </a:rPr>
              <a:t>UML diagram</a:t>
            </a:r>
            <a:endParaRPr sz="2800">
              <a:solidFill>
                <a:schemeClr val="dk1"/>
              </a:solidFill>
              <a:latin typeface="Century Gothic"/>
              <a:ea typeface="Century Gothic"/>
              <a:cs typeface="Century Gothic"/>
              <a:sym typeface="Century Gothic"/>
            </a:endParaRPr>
          </a:p>
          <a:p>
            <a:pPr marL="457200" lvl="0" indent="-406400" algn="l" rtl="0">
              <a:lnSpc>
                <a:spcPct val="150000"/>
              </a:lnSpc>
              <a:spcBef>
                <a:spcPts val="0"/>
              </a:spcBef>
              <a:spcAft>
                <a:spcPts val="0"/>
              </a:spcAft>
              <a:buClr>
                <a:schemeClr val="dk1"/>
              </a:buClr>
              <a:buSzPts val="2800"/>
              <a:buFont typeface="Century Gothic"/>
              <a:buChar char="●"/>
            </a:pPr>
            <a:r>
              <a:rPr lang="en-US" sz="2800">
                <a:solidFill>
                  <a:schemeClr val="dk1"/>
                </a:solidFill>
                <a:latin typeface="Century Gothic"/>
                <a:ea typeface="Century Gothic"/>
                <a:cs typeface="Century Gothic"/>
                <a:sym typeface="Century Gothic"/>
              </a:rPr>
              <a:t>Types of UML diagram</a:t>
            </a:r>
            <a:endParaRPr sz="2800">
              <a:solidFill>
                <a:schemeClr val="dk1"/>
              </a:solidFill>
              <a:latin typeface="Century Gothic"/>
              <a:ea typeface="Century Gothic"/>
              <a:cs typeface="Century Gothic"/>
              <a:sym typeface="Century Gothic"/>
            </a:endParaRPr>
          </a:p>
          <a:p>
            <a:pPr marL="457200" lvl="0" indent="-406400" algn="l" rtl="0">
              <a:lnSpc>
                <a:spcPct val="150000"/>
              </a:lnSpc>
              <a:spcBef>
                <a:spcPts val="0"/>
              </a:spcBef>
              <a:spcAft>
                <a:spcPts val="0"/>
              </a:spcAft>
              <a:buClr>
                <a:schemeClr val="dk1"/>
              </a:buClr>
              <a:buSzPts val="2800"/>
              <a:buFont typeface="Century Gothic"/>
              <a:buChar char="●"/>
            </a:pPr>
            <a:r>
              <a:rPr lang="en-US" sz="2800">
                <a:solidFill>
                  <a:schemeClr val="dk1"/>
                </a:solidFill>
                <a:latin typeface="Century Gothic"/>
                <a:ea typeface="Century Gothic"/>
                <a:cs typeface="Century Gothic"/>
                <a:sym typeface="Century Gothic"/>
              </a:rPr>
              <a:t>Class diagram</a:t>
            </a:r>
            <a:endParaRPr sz="2800">
              <a:solidFill>
                <a:schemeClr val="dk1"/>
              </a:solidFill>
              <a:latin typeface="Century Gothic"/>
              <a:ea typeface="Century Gothic"/>
              <a:cs typeface="Century Gothic"/>
              <a:sym typeface="Century Gothic"/>
            </a:endParaRPr>
          </a:p>
          <a:p>
            <a:pPr marL="457200" lvl="0" indent="-406400" algn="l" rtl="0">
              <a:lnSpc>
                <a:spcPct val="150000"/>
              </a:lnSpc>
              <a:spcBef>
                <a:spcPts val="0"/>
              </a:spcBef>
              <a:spcAft>
                <a:spcPts val="0"/>
              </a:spcAft>
              <a:buClr>
                <a:schemeClr val="dk1"/>
              </a:buClr>
              <a:buSzPts val="2800"/>
              <a:buFont typeface="Century Gothic"/>
              <a:buChar char="●"/>
            </a:pPr>
            <a:r>
              <a:rPr lang="en-US" sz="2800">
                <a:solidFill>
                  <a:schemeClr val="dk1"/>
                </a:solidFill>
                <a:latin typeface="Century Gothic"/>
                <a:ea typeface="Century Gothic"/>
                <a:cs typeface="Century Gothic"/>
                <a:sym typeface="Century Gothic"/>
              </a:rPr>
              <a:t>Use case diagram</a:t>
            </a:r>
            <a:endParaRPr sz="2800">
              <a:solidFill>
                <a:schemeClr val="dk1"/>
              </a:solidFill>
              <a:latin typeface="Century Gothic"/>
              <a:ea typeface="Century Gothic"/>
              <a:cs typeface="Century Gothic"/>
              <a:sym typeface="Century Gothic"/>
            </a:endParaRPr>
          </a:p>
          <a:p>
            <a:pPr marL="457200" lvl="0" indent="-406400" algn="l" rtl="0">
              <a:lnSpc>
                <a:spcPct val="150000"/>
              </a:lnSpc>
              <a:spcBef>
                <a:spcPts val="0"/>
              </a:spcBef>
              <a:spcAft>
                <a:spcPts val="0"/>
              </a:spcAft>
              <a:buClr>
                <a:schemeClr val="dk1"/>
              </a:buClr>
              <a:buSzPts val="2800"/>
              <a:buFont typeface="Century Gothic"/>
              <a:buChar char="●"/>
            </a:pPr>
            <a:r>
              <a:rPr lang="en-US" sz="2800">
                <a:solidFill>
                  <a:schemeClr val="dk1"/>
                </a:solidFill>
                <a:latin typeface="Century Gothic"/>
                <a:ea typeface="Century Gothic"/>
                <a:cs typeface="Century Gothic"/>
                <a:sym typeface="Century Gothic"/>
              </a:rPr>
              <a:t>Sequence Diagram</a:t>
            </a:r>
            <a:endParaRPr sz="2800">
              <a:solidFill>
                <a:schemeClr val="dk1"/>
              </a:solidFill>
              <a:latin typeface="Century Gothic"/>
              <a:ea typeface="Century Gothic"/>
              <a:cs typeface="Century Gothic"/>
              <a:sym typeface="Century Gothic"/>
            </a:endParaRPr>
          </a:p>
          <a:p>
            <a:pPr marL="457200" lvl="0" indent="0" algn="l" rtl="0">
              <a:lnSpc>
                <a:spcPct val="150000"/>
              </a:lnSpc>
              <a:spcBef>
                <a:spcPts val="0"/>
              </a:spcBef>
              <a:spcAft>
                <a:spcPts val="0"/>
              </a:spcAft>
              <a:buNone/>
            </a:pPr>
            <a:endParaRPr sz="28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ae0ce3a9cf_0_6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40" name="Google Shape;240;g2ae0ce3a9cf_0_65"/>
          <p:cNvSpPr txBox="1"/>
          <p:nvPr/>
        </p:nvSpPr>
        <p:spPr>
          <a:xfrm>
            <a:off x="3046625" y="334925"/>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Methods of Collection interface</a:t>
            </a:r>
            <a:endParaRPr sz="3000" b="1" i="0" u="none" strike="noStrike" cap="none">
              <a:solidFill>
                <a:srgbClr val="000000"/>
              </a:solidFill>
              <a:latin typeface="Century Gothic"/>
              <a:ea typeface="Century Gothic"/>
              <a:cs typeface="Century Gothic"/>
              <a:sym typeface="Century Gothic"/>
            </a:endParaRPr>
          </a:p>
        </p:txBody>
      </p:sp>
      <p:pic>
        <p:nvPicPr>
          <p:cNvPr id="241" name="Google Shape;241;g2ae0ce3a9cf_0_65"/>
          <p:cNvPicPr preferRelativeResize="0"/>
          <p:nvPr/>
        </p:nvPicPr>
        <p:blipFill>
          <a:blip r:embed="rId3">
            <a:alphaModFix/>
          </a:blip>
          <a:stretch>
            <a:fillRect/>
          </a:stretch>
        </p:blipFill>
        <p:spPr>
          <a:xfrm>
            <a:off x="2938175" y="1572825"/>
            <a:ext cx="9053800" cy="3951675"/>
          </a:xfrm>
          <a:prstGeom prst="rect">
            <a:avLst/>
          </a:prstGeom>
          <a:noFill/>
          <a:ln>
            <a:noFill/>
          </a:ln>
        </p:spPr>
      </p:pic>
      <p:sp>
        <p:nvSpPr>
          <p:cNvPr id="242" name="Google Shape;242;g2ae0ce3a9cf_0_65"/>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b="1"/>
              <a:t>2. Collection framework in Java</a:t>
            </a:r>
            <a:endParaRPr sz="1150" b="1"/>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b="1"/>
              <a:t>2.7. Methods of Collection interface</a:t>
            </a:r>
            <a:endParaRPr sz="1150" b="1"/>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2ae0ce3a9cf_0_73"/>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48" name="Google Shape;248;g2ae0ce3a9cf_0_73"/>
          <p:cNvSpPr txBox="1"/>
          <p:nvPr/>
        </p:nvSpPr>
        <p:spPr>
          <a:xfrm>
            <a:off x="3046625" y="334925"/>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Iterator Interface</a:t>
            </a:r>
            <a:endParaRPr sz="3000" b="1" i="0" u="none" strike="noStrike" cap="none">
              <a:solidFill>
                <a:srgbClr val="000000"/>
              </a:solidFill>
              <a:latin typeface="Century Gothic"/>
              <a:ea typeface="Century Gothic"/>
              <a:cs typeface="Century Gothic"/>
              <a:sym typeface="Century Gothic"/>
            </a:endParaRPr>
          </a:p>
        </p:txBody>
      </p:sp>
      <p:sp>
        <p:nvSpPr>
          <p:cNvPr id="249" name="Google Shape;249;g2ae0ce3a9cf_0_73"/>
          <p:cNvSpPr txBox="1"/>
          <p:nvPr/>
        </p:nvSpPr>
        <p:spPr>
          <a:xfrm>
            <a:off x="3046625" y="1048925"/>
            <a:ext cx="8655300" cy="1391700"/>
          </a:xfrm>
          <a:prstGeom prst="rect">
            <a:avLst/>
          </a:prstGeom>
          <a:noFill/>
          <a:ln>
            <a:noFill/>
          </a:ln>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en-US" sz="2400">
                <a:solidFill>
                  <a:schemeClr val="dk2"/>
                </a:solidFill>
                <a:latin typeface="Century Gothic"/>
                <a:ea typeface="Century Gothic"/>
                <a:cs typeface="Century Gothic"/>
                <a:sym typeface="Century Gothic"/>
              </a:rPr>
              <a:t>Iterator interface provides the facility of iterating the elements in a forward direction only.</a:t>
            </a: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r>
              <a:rPr lang="en-US" sz="2400">
                <a:solidFill>
                  <a:schemeClr val="dk2"/>
                </a:solidFill>
                <a:latin typeface="Century Gothic"/>
                <a:ea typeface="Century Gothic"/>
                <a:cs typeface="Century Gothic"/>
                <a:sym typeface="Century Gothic"/>
              </a:rPr>
              <a:t>Methods of Iterator interface</a:t>
            </a: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r>
              <a:rPr lang="en-US" sz="2400">
                <a:solidFill>
                  <a:schemeClr val="dk2"/>
                </a:solidFill>
                <a:latin typeface="Century Gothic"/>
                <a:ea typeface="Century Gothic"/>
                <a:cs typeface="Century Gothic"/>
                <a:sym typeface="Century Gothic"/>
              </a:rPr>
              <a:t>There are only three methods in the Iterator interface. They are:</a:t>
            </a: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marR="0" lvl="0" indent="0" algn="just" rtl="0">
              <a:lnSpc>
                <a:spcPct val="120000"/>
              </a:lnSpc>
              <a:spcBef>
                <a:spcPts val="0"/>
              </a:spcBef>
              <a:spcAft>
                <a:spcPts val="0"/>
              </a:spcAft>
              <a:buNone/>
            </a:pPr>
            <a:endParaRPr sz="2400">
              <a:latin typeface="Century Gothic"/>
              <a:ea typeface="Century Gothic"/>
              <a:cs typeface="Century Gothic"/>
              <a:sym typeface="Century Gothic"/>
            </a:endParaRPr>
          </a:p>
          <a:p>
            <a:pPr marL="0" marR="0" lvl="0" indent="0" algn="just" rtl="0">
              <a:lnSpc>
                <a:spcPct val="120000"/>
              </a:lnSpc>
              <a:spcBef>
                <a:spcPts val="0"/>
              </a:spcBef>
              <a:spcAft>
                <a:spcPts val="0"/>
              </a:spcAft>
              <a:buClr>
                <a:srgbClr val="000000"/>
              </a:buClr>
              <a:buSzPts val="1400"/>
              <a:buFont typeface="Arial"/>
              <a:buNone/>
            </a:pPr>
            <a:endParaRPr sz="2400" b="1" i="0" u="none" strike="noStrike" cap="none">
              <a:solidFill>
                <a:srgbClr val="000000"/>
              </a:solidFill>
              <a:latin typeface="Century Gothic"/>
              <a:ea typeface="Century Gothic"/>
              <a:cs typeface="Century Gothic"/>
              <a:sym typeface="Century Gothic"/>
            </a:endParaRPr>
          </a:p>
        </p:txBody>
      </p:sp>
      <p:pic>
        <p:nvPicPr>
          <p:cNvPr id="250" name="Google Shape;250;g2ae0ce3a9cf_0_73"/>
          <p:cNvPicPr preferRelativeResize="0"/>
          <p:nvPr/>
        </p:nvPicPr>
        <p:blipFill rotWithShape="1">
          <a:blip r:embed="rId3">
            <a:alphaModFix/>
          </a:blip>
          <a:srcRect r="14096"/>
          <a:stretch/>
        </p:blipFill>
        <p:spPr>
          <a:xfrm>
            <a:off x="2992623" y="4024325"/>
            <a:ext cx="8763300" cy="1857375"/>
          </a:xfrm>
          <a:prstGeom prst="rect">
            <a:avLst/>
          </a:prstGeom>
          <a:noFill/>
          <a:ln>
            <a:noFill/>
          </a:ln>
        </p:spPr>
      </p:pic>
      <p:sp>
        <p:nvSpPr>
          <p:cNvPr id="251" name="Google Shape;251;g2ae0ce3a9cf_0_73"/>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b="1"/>
              <a:t>3. Iterator Interface</a:t>
            </a:r>
            <a:endParaRPr sz="1150" b="1"/>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ae0ce3a9cf_0_8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57" name="Google Shape;257;g2ae0ce3a9cf_0_85"/>
          <p:cNvSpPr txBox="1"/>
          <p:nvPr/>
        </p:nvSpPr>
        <p:spPr>
          <a:xfrm>
            <a:off x="3046625" y="334925"/>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Iterable Interface</a:t>
            </a:r>
            <a:endParaRPr sz="3000" b="1" i="0" u="none" strike="noStrike" cap="none">
              <a:solidFill>
                <a:srgbClr val="000000"/>
              </a:solidFill>
              <a:latin typeface="Century Gothic"/>
              <a:ea typeface="Century Gothic"/>
              <a:cs typeface="Century Gothic"/>
              <a:sym typeface="Century Gothic"/>
            </a:endParaRPr>
          </a:p>
        </p:txBody>
      </p:sp>
      <p:sp>
        <p:nvSpPr>
          <p:cNvPr id="258" name="Google Shape;258;g2ae0ce3a9cf_0_85"/>
          <p:cNvSpPr txBox="1"/>
          <p:nvPr/>
        </p:nvSpPr>
        <p:spPr>
          <a:xfrm>
            <a:off x="3046625" y="1048925"/>
            <a:ext cx="8655300" cy="2808600"/>
          </a:xfrm>
          <a:prstGeom prst="rect">
            <a:avLst/>
          </a:prstGeom>
          <a:noFill/>
          <a:ln>
            <a:noFill/>
          </a:ln>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en-US" sz="2400">
                <a:solidFill>
                  <a:schemeClr val="dk2"/>
                </a:solidFill>
                <a:latin typeface="Century Gothic"/>
                <a:ea typeface="Century Gothic"/>
                <a:cs typeface="Century Gothic"/>
                <a:sym typeface="Century Gothic"/>
              </a:rPr>
              <a:t>The Iterable interface is the root interface for all the collection classes. </a:t>
            </a: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r>
              <a:rPr lang="en-US" sz="2400">
                <a:solidFill>
                  <a:schemeClr val="dk2"/>
                </a:solidFill>
                <a:latin typeface="Century Gothic"/>
                <a:ea typeface="Century Gothic"/>
                <a:cs typeface="Century Gothic"/>
                <a:sym typeface="Century Gothic"/>
              </a:rPr>
              <a:t>The Collection interface extends the Iterable interface and therefore all the subclasses of Collection interface also implement the Iterable interface.</a:t>
            </a: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r>
              <a:rPr lang="en-US" sz="2400">
                <a:solidFill>
                  <a:schemeClr val="dk2"/>
                </a:solidFill>
                <a:latin typeface="Century Gothic"/>
                <a:ea typeface="Century Gothic"/>
                <a:cs typeface="Century Gothic"/>
                <a:sym typeface="Century Gothic"/>
              </a:rPr>
              <a:t>It contains only one abstract method. i.e.,</a:t>
            </a: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marR="0" lvl="0" indent="0" algn="just" rtl="0">
              <a:lnSpc>
                <a:spcPct val="120000"/>
              </a:lnSpc>
              <a:spcBef>
                <a:spcPts val="0"/>
              </a:spcBef>
              <a:spcAft>
                <a:spcPts val="0"/>
              </a:spcAft>
              <a:buNone/>
            </a:pPr>
            <a:endParaRPr sz="2400">
              <a:latin typeface="Century Gothic"/>
              <a:ea typeface="Century Gothic"/>
              <a:cs typeface="Century Gothic"/>
              <a:sym typeface="Century Gothic"/>
            </a:endParaRPr>
          </a:p>
          <a:p>
            <a:pPr marL="0" marR="0" lvl="0" indent="0" algn="just" rtl="0">
              <a:lnSpc>
                <a:spcPct val="120000"/>
              </a:lnSpc>
              <a:spcBef>
                <a:spcPts val="0"/>
              </a:spcBef>
              <a:spcAft>
                <a:spcPts val="0"/>
              </a:spcAft>
              <a:buClr>
                <a:srgbClr val="000000"/>
              </a:buClr>
              <a:buSzPts val="1400"/>
              <a:buFont typeface="Arial"/>
              <a:buNone/>
            </a:pPr>
            <a:endParaRPr sz="2400" b="1" i="0" u="none" strike="noStrike" cap="none">
              <a:solidFill>
                <a:srgbClr val="000000"/>
              </a:solidFill>
              <a:latin typeface="Century Gothic"/>
              <a:ea typeface="Century Gothic"/>
              <a:cs typeface="Century Gothic"/>
              <a:sym typeface="Century Gothic"/>
            </a:endParaRPr>
          </a:p>
        </p:txBody>
      </p:sp>
      <p:pic>
        <p:nvPicPr>
          <p:cNvPr id="259" name="Google Shape;259;g2ae0ce3a9cf_0_85"/>
          <p:cNvPicPr preferRelativeResize="0"/>
          <p:nvPr/>
        </p:nvPicPr>
        <p:blipFill>
          <a:blip r:embed="rId3">
            <a:alphaModFix/>
          </a:blip>
          <a:stretch>
            <a:fillRect/>
          </a:stretch>
        </p:blipFill>
        <p:spPr>
          <a:xfrm>
            <a:off x="3354900" y="4521875"/>
            <a:ext cx="5930450" cy="1443150"/>
          </a:xfrm>
          <a:prstGeom prst="rect">
            <a:avLst/>
          </a:prstGeom>
          <a:noFill/>
          <a:ln w="9525" cap="flat" cmpd="sng">
            <a:solidFill>
              <a:schemeClr val="dk2"/>
            </a:solidFill>
            <a:prstDash val="solid"/>
            <a:round/>
            <a:headEnd type="none" w="sm" len="sm"/>
            <a:tailEnd type="none" w="sm" len="sm"/>
          </a:ln>
        </p:spPr>
      </p:pic>
      <p:sp>
        <p:nvSpPr>
          <p:cNvPr id="260" name="Google Shape;260;g2ae0ce3a9cf_0_85"/>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b="1"/>
              <a:t>4. Iterable Interface</a:t>
            </a:r>
            <a:endParaRPr sz="1150" b="1"/>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ae0ce3a9cf_0_96"/>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66" name="Google Shape;266;g2ae0ce3a9cf_0_96"/>
          <p:cNvSpPr txBox="1"/>
          <p:nvPr/>
        </p:nvSpPr>
        <p:spPr>
          <a:xfrm>
            <a:off x="3046625" y="334925"/>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Collection Interface</a:t>
            </a:r>
            <a:endParaRPr sz="3000" b="1" i="0" u="none" strike="noStrike" cap="none">
              <a:solidFill>
                <a:srgbClr val="000000"/>
              </a:solidFill>
              <a:latin typeface="Century Gothic"/>
              <a:ea typeface="Century Gothic"/>
              <a:cs typeface="Century Gothic"/>
              <a:sym typeface="Century Gothic"/>
            </a:endParaRPr>
          </a:p>
        </p:txBody>
      </p:sp>
      <p:sp>
        <p:nvSpPr>
          <p:cNvPr id="267" name="Google Shape;267;g2ae0ce3a9cf_0_96"/>
          <p:cNvSpPr txBox="1"/>
          <p:nvPr/>
        </p:nvSpPr>
        <p:spPr>
          <a:xfrm>
            <a:off x="3046625" y="1358500"/>
            <a:ext cx="8655300" cy="2808600"/>
          </a:xfrm>
          <a:prstGeom prst="rect">
            <a:avLst/>
          </a:prstGeom>
          <a:noFill/>
          <a:ln>
            <a:noFill/>
          </a:ln>
        </p:spPr>
        <p:txBody>
          <a:bodyPr spcFirstLastPara="1" wrap="square" lIns="91425" tIns="91425" rIns="91425" bIns="91425" anchor="t" anchorCtr="0">
            <a:noAutofit/>
          </a:bodyPr>
          <a:lstStyle/>
          <a:p>
            <a:pPr marL="457200" lvl="0" indent="-374650" algn="just" rtl="0">
              <a:lnSpc>
                <a:spcPct val="135000"/>
              </a:lnSpc>
              <a:spcBef>
                <a:spcPts val="0"/>
              </a:spcBef>
              <a:spcAft>
                <a:spcPts val="0"/>
              </a:spcAft>
              <a:buClr>
                <a:schemeClr val="dk2"/>
              </a:buClr>
              <a:buSzPts val="2300"/>
              <a:buFont typeface="Century Gothic"/>
              <a:buChar char="●"/>
            </a:pPr>
            <a:r>
              <a:rPr lang="en-US" sz="2300">
                <a:solidFill>
                  <a:schemeClr val="dk2"/>
                </a:solidFill>
                <a:latin typeface="Century Gothic"/>
                <a:ea typeface="Century Gothic"/>
                <a:cs typeface="Century Gothic"/>
                <a:sym typeface="Century Gothic"/>
              </a:rPr>
              <a:t>The Collection interface is the interface which is implemented by all the classes in the collection framework. </a:t>
            </a:r>
            <a:endParaRPr sz="2300">
              <a:solidFill>
                <a:schemeClr val="dk2"/>
              </a:solidFill>
              <a:latin typeface="Century Gothic"/>
              <a:ea typeface="Century Gothic"/>
              <a:cs typeface="Century Gothic"/>
              <a:sym typeface="Century Gothic"/>
            </a:endParaRPr>
          </a:p>
          <a:p>
            <a:pPr marL="457200" lvl="0" indent="-374650" algn="just" rtl="0">
              <a:lnSpc>
                <a:spcPct val="135000"/>
              </a:lnSpc>
              <a:spcBef>
                <a:spcPts val="0"/>
              </a:spcBef>
              <a:spcAft>
                <a:spcPts val="0"/>
              </a:spcAft>
              <a:buClr>
                <a:schemeClr val="dk2"/>
              </a:buClr>
              <a:buSzPts val="2300"/>
              <a:buFont typeface="Century Gothic"/>
              <a:buChar char="●"/>
            </a:pPr>
            <a:r>
              <a:rPr lang="en-US" sz="2300">
                <a:solidFill>
                  <a:schemeClr val="dk2"/>
                </a:solidFill>
                <a:latin typeface="Century Gothic"/>
                <a:ea typeface="Century Gothic"/>
                <a:cs typeface="Century Gothic"/>
                <a:sym typeface="Century Gothic"/>
              </a:rPr>
              <a:t>It declares the methods that every collection will have. In other words, we can say that the Collection interface builds the foundation on which the collection framework depends.</a:t>
            </a:r>
            <a:endParaRPr sz="2300">
              <a:solidFill>
                <a:schemeClr val="dk2"/>
              </a:solidFill>
              <a:latin typeface="Century Gothic"/>
              <a:ea typeface="Century Gothic"/>
              <a:cs typeface="Century Gothic"/>
              <a:sym typeface="Century Gothic"/>
            </a:endParaRPr>
          </a:p>
          <a:p>
            <a:pPr marL="457200" lvl="0" indent="-374650" algn="just" rtl="0">
              <a:lnSpc>
                <a:spcPct val="135000"/>
              </a:lnSpc>
              <a:spcBef>
                <a:spcPts val="0"/>
              </a:spcBef>
              <a:spcAft>
                <a:spcPts val="0"/>
              </a:spcAft>
              <a:buClr>
                <a:schemeClr val="dk2"/>
              </a:buClr>
              <a:buSzPts val="2300"/>
              <a:buFont typeface="Century Gothic"/>
              <a:buChar char="●"/>
            </a:pPr>
            <a:r>
              <a:rPr lang="en-US" sz="2300">
                <a:solidFill>
                  <a:schemeClr val="dk2"/>
                </a:solidFill>
                <a:latin typeface="Century Gothic"/>
                <a:ea typeface="Century Gothic"/>
                <a:cs typeface="Century Gothic"/>
                <a:sym typeface="Century Gothic"/>
              </a:rPr>
              <a:t>Some of the methods of Collection interface are Boolean add ( Object obj), Boolean addAll ( Collection c), void clear(), etc. which are implemented by all the subclasses of Collection interface.</a:t>
            </a:r>
            <a:endParaRPr sz="23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lvl="0" indent="0" algn="just" rtl="0">
              <a:lnSpc>
                <a:spcPct val="120000"/>
              </a:lnSpc>
              <a:spcBef>
                <a:spcPts val="0"/>
              </a:spcBef>
              <a:spcAft>
                <a:spcPts val="0"/>
              </a:spcAft>
              <a:buNone/>
            </a:pPr>
            <a:endParaRPr sz="2400">
              <a:solidFill>
                <a:schemeClr val="dk2"/>
              </a:solidFill>
              <a:latin typeface="Century Gothic"/>
              <a:ea typeface="Century Gothic"/>
              <a:cs typeface="Century Gothic"/>
              <a:sym typeface="Century Gothic"/>
            </a:endParaRPr>
          </a:p>
          <a:p>
            <a:pPr marL="0" marR="0" lvl="0" indent="0" algn="just" rtl="0">
              <a:lnSpc>
                <a:spcPct val="120000"/>
              </a:lnSpc>
              <a:spcBef>
                <a:spcPts val="0"/>
              </a:spcBef>
              <a:spcAft>
                <a:spcPts val="0"/>
              </a:spcAft>
              <a:buNone/>
            </a:pPr>
            <a:endParaRPr sz="2400">
              <a:latin typeface="Century Gothic"/>
              <a:ea typeface="Century Gothic"/>
              <a:cs typeface="Century Gothic"/>
              <a:sym typeface="Century Gothic"/>
            </a:endParaRPr>
          </a:p>
          <a:p>
            <a:pPr marL="0" marR="0" lvl="0" indent="0" algn="just" rtl="0">
              <a:lnSpc>
                <a:spcPct val="120000"/>
              </a:lnSpc>
              <a:spcBef>
                <a:spcPts val="0"/>
              </a:spcBef>
              <a:spcAft>
                <a:spcPts val="0"/>
              </a:spcAft>
              <a:buClr>
                <a:srgbClr val="000000"/>
              </a:buClr>
              <a:buSzPts val="1400"/>
              <a:buFont typeface="Arial"/>
              <a:buNone/>
            </a:pPr>
            <a:endParaRPr sz="2400" b="1" i="0" u="none" strike="noStrike" cap="none">
              <a:solidFill>
                <a:srgbClr val="000000"/>
              </a:solidFill>
              <a:latin typeface="Century Gothic"/>
              <a:ea typeface="Century Gothic"/>
              <a:cs typeface="Century Gothic"/>
              <a:sym typeface="Century Gothic"/>
            </a:endParaRPr>
          </a:p>
        </p:txBody>
      </p:sp>
      <p:sp>
        <p:nvSpPr>
          <p:cNvPr id="268" name="Google Shape;268;g2ae0ce3a9cf_0_96"/>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ae0ce3a9cf_0_10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74" name="Google Shape;274;g2ae0ce3a9cf_0_104"/>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List Interface</a:t>
            </a:r>
            <a:endParaRPr sz="3000" b="1" i="0" u="none" strike="noStrike" cap="none">
              <a:solidFill>
                <a:srgbClr val="000000"/>
              </a:solidFill>
              <a:latin typeface="Century Gothic"/>
              <a:ea typeface="Century Gothic"/>
              <a:cs typeface="Century Gothic"/>
              <a:sym typeface="Century Gothic"/>
            </a:endParaRPr>
          </a:p>
        </p:txBody>
      </p:sp>
      <p:sp>
        <p:nvSpPr>
          <p:cNvPr id="275" name="Google Shape;275;g2ae0ce3a9cf_0_104"/>
          <p:cNvSpPr txBox="1"/>
          <p:nvPr/>
        </p:nvSpPr>
        <p:spPr>
          <a:xfrm>
            <a:off x="3046625" y="1406125"/>
            <a:ext cx="8847600" cy="2808600"/>
          </a:xfrm>
          <a:prstGeom prst="rect">
            <a:avLst/>
          </a:prstGeom>
          <a:noFill/>
          <a:ln>
            <a:noFill/>
          </a:ln>
        </p:spPr>
        <p:txBody>
          <a:bodyPr spcFirstLastPara="1" wrap="square" lIns="91425" tIns="91425" rIns="91425" bIns="91425" anchor="t" anchorCtr="0">
            <a:noAutofit/>
          </a:bodyPr>
          <a:lstStyle/>
          <a:p>
            <a:pPr marL="0" marR="0" lvl="0" indent="0" algn="just" rtl="0">
              <a:lnSpc>
                <a:spcPct val="130000"/>
              </a:lnSpc>
              <a:spcBef>
                <a:spcPts val="0"/>
              </a:spcBef>
              <a:spcAft>
                <a:spcPts val="0"/>
              </a:spcAft>
              <a:buClr>
                <a:srgbClr val="000000"/>
              </a:buClr>
              <a:buSzPts val="1400"/>
              <a:buFont typeface="Arial"/>
              <a:buNone/>
            </a:pPr>
            <a:r>
              <a:rPr lang="en-US" sz="2300">
                <a:solidFill>
                  <a:schemeClr val="dk2"/>
                </a:solidFill>
                <a:latin typeface="Century Gothic"/>
                <a:ea typeface="Century Gothic"/>
                <a:cs typeface="Century Gothic"/>
                <a:sym typeface="Century Gothic"/>
              </a:rPr>
              <a:t>List interface is the child interface of Collection interface. It inhibits a list type data structure in which we can store the ordered collection of objects. </a:t>
            </a:r>
            <a:endParaRPr sz="2300">
              <a:solidFill>
                <a:schemeClr val="dk2"/>
              </a:solidFill>
              <a:latin typeface="Century Gothic"/>
              <a:ea typeface="Century Gothic"/>
              <a:cs typeface="Century Gothic"/>
              <a:sym typeface="Century Gothic"/>
            </a:endParaRPr>
          </a:p>
          <a:p>
            <a:pPr marL="0" marR="0" lvl="0" indent="0" algn="just" rtl="0">
              <a:lnSpc>
                <a:spcPct val="130000"/>
              </a:lnSpc>
              <a:spcBef>
                <a:spcPts val="0"/>
              </a:spcBef>
              <a:spcAft>
                <a:spcPts val="0"/>
              </a:spcAft>
              <a:buClr>
                <a:srgbClr val="000000"/>
              </a:buClr>
              <a:buSzPts val="1400"/>
              <a:buFont typeface="Arial"/>
              <a:buNone/>
            </a:pPr>
            <a:r>
              <a:rPr lang="en-US" sz="2300">
                <a:solidFill>
                  <a:schemeClr val="dk2"/>
                </a:solidFill>
                <a:latin typeface="Century Gothic"/>
                <a:ea typeface="Century Gothic"/>
                <a:cs typeface="Century Gothic"/>
                <a:sym typeface="Century Gothic"/>
              </a:rPr>
              <a:t>It can have duplicate values. List interface is implemented by the classes ArrayList, LinkedList, Vector, and Stack.</a:t>
            </a:r>
            <a:endParaRPr sz="2300">
              <a:solidFill>
                <a:schemeClr val="dk2"/>
              </a:solidFill>
              <a:latin typeface="Century Gothic"/>
              <a:ea typeface="Century Gothic"/>
              <a:cs typeface="Century Gothic"/>
              <a:sym typeface="Century Gothic"/>
            </a:endParaRPr>
          </a:p>
          <a:p>
            <a:pPr marL="0" lvl="0" indent="0" algn="just" rtl="0">
              <a:lnSpc>
                <a:spcPct val="130000"/>
              </a:lnSpc>
              <a:spcBef>
                <a:spcPts val="0"/>
              </a:spcBef>
              <a:spcAft>
                <a:spcPts val="0"/>
              </a:spcAft>
              <a:buClr>
                <a:schemeClr val="dk2"/>
              </a:buClr>
              <a:buSzPts val="1100"/>
              <a:buFont typeface="Arial"/>
              <a:buNone/>
            </a:pPr>
            <a:r>
              <a:rPr lang="en-US" sz="2300">
                <a:solidFill>
                  <a:schemeClr val="dk2"/>
                </a:solidFill>
                <a:latin typeface="Century Gothic"/>
                <a:ea typeface="Century Gothic"/>
                <a:cs typeface="Century Gothic"/>
                <a:sym typeface="Century Gothic"/>
              </a:rPr>
              <a:t>To instantiate the List interface, we must use :</a:t>
            </a:r>
            <a:endParaRPr sz="2300">
              <a:solidFill>
                <a:schemeClr val="dk2"/>
              </a:solidFill>
              <a:latin typeface="Century Gothic"/>
              <a:ea typeface="Century Gothic"/>
              <a:cs typeface="Century Gothic"/>
              <a:sym typeface="Century Gothic"/>
            </a:endParaRPr>
          </a:p>
          <a:p>
            <a:pPr marL="0" marR="0" lvl="0" indent="0" algn="just" rtl="0">
              <a:lnSpc>
                <a:spcPct val="120000"/>
              </a:lnSpc>
              <a:spcBef>
                <a:spcPts val="0"/>
              </a:spcBef>
              <a:spcAft>
                <a:spcPts val="0"/>
              </a:spcAft>
              <a:buClr>
                <a:srgbClr val="000000"/>
              </a:buClr>
              <a:buSzPts val="1400"/>
              <a:buFont typeface="Arial"/>
              <a:buNone/>
            </a:pPr>
            <a:endParaRPr sz="2300">
              <a:solidFill>
                <a:schemeClr val="dk2"/>
              </a:solidFill>
              <a:latin typeface="Century Gothic"/>
              <a:ea typeface="Century Gothic"/>
              <a:cs typeface="Century Gothic"/>
              <a:sym typeface="Century Gothic"/>
            </a:endParaRPr>
          </a:p>
        </p:txBody>
      </p:sp>
      <p:pic>
        <p:nvPicPr>
          <p:cNvPr id="276" name="Google Shape;276;g2ae0ce3a9cf_0_104"/>
          <p:cNvPicPr preferRelativeResize="0"/>
          <p:nvPr/>
        </p:nvPicPr>
        <p:blipFill>
          <a:blip r:embed="rId3">
            <a:alphaModFix/>
          </a:blip>
          <a:stretch>
            <a:fillRect/>
          </a:stretch>
        </p:blipFill>
        <p:spPr>
          <a:xfrm>
            <a:off x="3332400" y="4476700"/>
            <a:ext cx="6299700" cy="2025957"/>
          </a:xfrm>
          <a:prstGeom prst="rect">
            <a:avLst/>
          </a:prstGeom>
          <a:noFill/>
          <a:ln w="19050" cap="flat" cmpd="sng">
            <a:solidFill>
              <a:schemeClr val="dk2"/>
            </a:solidFill>
            <a:prstDash val="solid"/>
            <a:round/>
            <a:headEnd type="none" w="sm" len="sm"/>
            <a:tailEnd type="none" w="sm" len="sm"/>
          </a:ln>
        </p:spPr>
      </p:pic>
      <p:sp>
        <p:nvSpPr>
          <p:cNvPr id="277" name="Google Shape;277;g2ae0ce3a9cf_0_104"/>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b="1"/>
              <a:t>5.1. List Interface</a:t>
            </a:r>
            <a:endParaRPr sz="1150" b="1"/>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ae0ce3a9cf_0_11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83" name="Google Shape;283;g2ae0ce3a9cf_0_115"/>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ArrayList</a:t>
            </a:r>
            <a:endParaRPr sz="3000" b="1" i="0" u="none" strike="noStrike" cap="none">
              <a:solidFill>
                <a:srgbClr val="000000"/>
              </a:solidFill>
              <a:latin typeface="Century Gothic"/>
              <a:ea typeface="Century Gothic"/>
              <a:cs typeface="Century Gothic"/>
              <a:sym typeface="Century Gothic"/>
            </a:endParaRPr>
          </a:p>
        </p:txBody>
      </p:sp>
      <p:sp>
        <p:nvSpPr>
          <p:cNvPr id="284" name="Google Shape;284;g2ae0ce3a9cf_0_115"/>
          <p:cNvSpPr txBox="1"/>
          <p:nvPr/>
        </p:nvSpPr>
        <p:spPr>
          <a:xfrm>
            <a:off x="3046625" y="1639300"/>
            <a:ext cx="8773200" cy="4832700"/>
          </a:xfrm>
          <a:prstGeom prst="rect">
            <a:avLst/>
          </a:prstGeom>
          <a:noFill/>
          <a:ln>
            <a:noFill/>
          </a:ln>
        </p:spPr>
        <p:txBody>
          <a:bodyPr spcFirstLastPara="1" wrap="square" lIns="91425" tIns="91425" rIns="91425" bIns="91425" anchor="t" anchorCtr="0">
            <a:noAutofit/>
          </a:bodyPr>
          <a:lstStyle/>
          <a:p>
            <a:pPr marL="457200" lvl="0" indent="-381000" algn="just" rtl="0">
              <a:lnSpc>
                <a:spcPct val="150000"/>
              </a:lnSpc>
              <a:spcBef>
                <a:spcPts val="0"/>
              </a:spcBef>
              <a:spcAft>
                <a:spcPts val="0"/>
              </a:spcAft>
              <a:buClr>
                <a:schemeClr val="dk2"/>
              </a:buClr>
              <a:buSzPts val="2400"/>
              <a:buFont typeface="Century Gothic"/>
              <a:buChar char="●"/>
            </a:pPr>
            <a:r>
              <a:rPr lang="en-US" sz="2400">
                <a:solidFill>
                  <a:schemeClr val="dk2"/>
                </a:solidFill>
                <a:latin typeface="Century Gothic"/>
                <a:ea typeface="Century Gothic"/>
                <a:cs typeface="Century Gothic"/>
                <a:sym typeface="Century Gothic"/>
              </a:rPr>
              <a:t>Java ArrayList class can contain duplicate elements.</a:t>
            </a:r>
            <a:endParaRPr sz="2400">
              <a:solidFill>
                <a:schemeClr val="dk2"/>
              </a:solidFill>
              <a:latin typeface="Century Gothic"/>
              <a:ea typeface="Century Gothic"/>
              <a:cs typeface="Century Gothic"/>
              <a:sym typeface="Century Gothic"/>
            </a:endParaRPr>
          </a:p>
          <a:p>
            <a:pPr marL="457200" lvl="0" indent="-381000" algn="just" rtl="0">
              <a:lnSpc>
                <a:spcPct val="150000"/>
              </a:lnSpc>
              <a:spcBef>
                <a:spcPts val="0"/>
              </a:spcBef>
              <a:spcAft>
                <a:spcPts val="0"/>
              </a:spcAft>
              <a:buClr>
                <a:schemeClr val="dk2"/>
              </a:buClr>
              <a:buSzPts val="2400"/>
              <a:buFont typeface="Century Gothic"/>
              <a:buChar char="●"/>
            </a:pPr>
            <a:r>
              <a:rPr lang="en-US" sz="2400">
                <a:solidFill>
                  <a:schemeClr val="dk2"/>
                </a:solidFill>
                <a:latin typeface="Century Gothic"/>
                <a:ea typeface="Century Gothic"/>
                <a:cs typeface="Century Gothic"/>
                <a:sym typeface="Century Gothic"/>
              </a:rPr>
              <a:t>Java ArrayList class maintains insertion order.</a:t>
            </a:r>
            <a:endParaRPr sz="2400">
              <a:solidFill>
                <a:schemeClr val="dk2"/>
              </a:solidFill>
              <a:latin typeface="Century Gothic"/>
              <a:ea typeface="Century Gothic"/>
              <a:cs typeface="Century Gothic"/>
              <a:sym typeface="Century Gothic"/>
            </a:endParaRPr>
          </a:p>
          <a:p>
            <a:pPr marL="457200" lvl="0" indent="-381000" algn="just" rtl="0">
              <a:lnSpc>
                <a:spcPct val="150000"/>
              </a:lnSpc>
              <a:spcBef>
                <a:spcPts val="0"/>
              </a:spcBef>
              <a:spcAft>
                <a:spcPts val="0"/>
              </a:spcAft>
              <a:buClr>
                <a:schemeClr val="dk2"/>
              </a:buClr>
              <a:buSzPts val="2400"/>
              <a:buFont typeface="Century Gothic"/>
              <a:buChar char="●"/>
            </a:pPr>
            <a:r>
              <a:rPr lang="en-US" sz="2400">
                <a:solidFill>
                  <a:schemeClr val="dk2"/>
                </a:solidFill>
                <a:latin typeface="Century Gothic"/>
                <a:ea typeface="Century Gothic"/>
                <a:cs typeface="Century Gothic"/>
                <a:sym typeface="Century Gothic"/>
              </a:rPr>
              <a:t>Java ArrayList class is non synchronized.</a:t>
            </a:r>
            <a:endParaRPr sz="2400">
              <a:solidFill>
                <a:schemeClr val="dk2"/>
              </a:solidFill>
              <a:latin typeface="Century Gothic"/>
              <a:ea typeface="Century Gothic"/>
              <a:cs typeface="Century Gothic"/>
              <a:sym typeface="Century Gothic"/>
            </a:endParaRPr>
          </a:p>
          <a:p>
            <a:pPr marL="457200" lvl="0" indent="-381000" algn="just" rtl="0">
              <a:lnSpc>
                <a:spcPct val="150000"/>
              </a:lnSpc>
              <a:spcBef>
                <a:spcPts val="0"/>
              </a:spcBef>
              <a:spcAft>
                <a:spcPts val="0"/>
              </a:spcAft>
              <a:buClr>
                <a:schemeClr val="dk2"/>
              </a:buClr>
              <a:buSzPts val="2400"/>
              <a:buFont typeface="Century Gothic"/>
              <a:buChar char="●"/>
            </a:pPr>
            <a:r>
              <a:rPr lang="en-US" sz="2400">
                <a:solidFill>
                  <a:schemeClr val="dk2"/>
                </a:solidFill>
                <a:latin typeface="Century Gothic"/>
                <a:ea typeface="Century Gothic"/>
                <a:cs typeface="Century Gothic"/>
                <a:sym typeface="Century Gothic"/>
              </a:rPr>
              <a:t>Java ArrayList allows random access because array works at the index basis.</a:t>
            </a:r>
            <a:endParaRPr sz="2400">
              <a:solidFill>
                <a:schemeClr val="dk2"/>
              </a:solidFill>
              <a:latin typeface="Century Gothic"/>
              <a:ea typeface="Century Gothic"/>
              <a:cs typeface="Century Gothic"/>
              <a:sym typeface="Century Gothic"/>
            </a:endParaRPr>
          </a:p>
          <a:p>
            <a:pPr marL="457200" lvl="0" indent="-381000" algn="just" rtl="0">
              <a:lnSpc>
                <a:spcPct val="150000"/>
              </a:lnSpc>
              <a:spcBef>
                <a:spcPts val="0"/>
              </a:spcBef>
              <a:spcAft>
                <a:spcPts val="0"/>
              </a:spcAft>
              <a:buClr>
                <a:schemeClr val="dk2"/>
              </a:buClr>
              <a:buSzPts val="2400"/>
              <a:buFont typeface="Century Gothic"/>
              <a:buChar char="●"/>
            </a:pPr>
            <a:r>
              <a:rPr lang="en-US" sz="2400">
                <a:solidFill>
                  <a:schemeClr val="dk2"/>
                </a:solidFill>
                <a:latin typeface="Century Gothic"/>
                <a:ea typeface="Century Gothic"/>
                <a:cs typeface="Century Gothic"/>
                <a:sym typeface="Century Gothic"/>
              </a:rPr>
              <a:t>In ArrayList, manipulation is little bit slower than the LinkedList in</a:t>
            </a:r>
            <a:endParaRPr sz="2400">
              <a:solidFill>
                <a:schemeClr val="dk2"/>
              </a:solidFill>
              <a:latin typeface="Century Gothic"/>
              <a:ea typeface="Century Gothic"/>
              <a:cs typeface="Century Gothic"/>
              <a:sym typeface="Century Gothic"/>
            </a:endParaRPr>
          </a:p>
          <a:p>
            <a:pPr marL="457200" lvl="0" indent="-381000" algn="just" rtl="0">
              <a:lnSpc>
                <a:spcPct val="150000"/>
              </a:lnSpc>
              <a:spcBef>
                <a:spcPts val="0"/>
              </a:spcBef>
              <a:spcAft>
                <a:spcPts val="0"/>
              </a:spcAft>
              <a:buClr>
                <a:schemeClr val="dk2"/>
              </a:buClr>
              <a:buSzPts val="2400"/>
              <a:buFont typeface="Century Gothic"/>
              <a:buChar char="●"/>
            </a:pPr>
            <a:r>
              <a:rPr lang="en-US" sz="2400">
                <a:solidFill>
                  <a:schemeClr val="dk2"/>
                </a:solidFill>
                <a:latin typeface="Century Gothic"/>
                <a:ea typeface="Century Gothic"/>
                <a:cs typeface="Century Gothic"/>
                <a:sym typeface="Century Gothic"/>
              </a:rPr>
              <a:t>Java because a lot of shifting needs to occur if any element is removed from the array list.</a:t>
            </a:r>
            <a:endParaRPr sz="2400">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p:txBody>
      </p:sp>
      <p:sp>
        <p:nvSpPr>
          <p:cNvPr id="285" name="Google Shape;285;g2ae0ce3a9cf_0_115"/>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b="1"/>
              <a:t>5.2. ArrayList</a:t>
            </a:r>
            <a:endParaRPr sz="1150" b="1"/>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ae64bf5b35_0_63"/>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91" name="Google Shape;291;g2ae64bf5b35_0_63"/>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ArrayList</a:t>
            </a:r>
            <a:endParaRPr sz="3000" b="1" i="0" u="none" strike="noStrike" cap="none">
              <a:solidFill>
                <a:srgbClr val="000000"/>
              </a:solidFill>
              <a:latin typeface="Century Gothic"/>
              <a:ea typeface="Century Gothic"/>
              <a:cs typeface="Century Gothic"/>
              <a:sym typeface="Century Gothic"/>
            </a:endParaRPr>
          </a:p>
        </p:txBody>
      </p:sp>
      <p:sp>
        <p:nvSpPr>
          <p:cNvPr id="292" name="Google Shape;292;g2ae64bf5b35_0_63"/>
          <p:cNvSpPr txBox="1"/>
          <p:nvPr/>
        </p:nvSpPr>
        <p:spPr>
          <a:xfrm>
            <a:off x="3046625" y="1639300"/>
            <a:ext cx="8773200" cy="43557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2300">
                <a:solidFill>
                  <a:schemeClr val="dk2"/>
                </a:solidFill>
                <a:latin typeface="Century Gothic"/>
                <a:ea typeface="Century Gothic"/>
                <a:cs typeface="Century Gothic"/>
                <a:sym typeface="Century Gothic"/>
              </a:rPr>
              <a:t>Let's see the declaration for java.util.ArrayList class</a:t>
            </a:r>
            <a:endParaRPr sz="2300">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300" b="1">
                <a:solidFill>
                  <a:schemeClr val="dk2"/>
                </a:solidFill>
                <a:latin typeface="Century Gothic"/>
                <a:ea typeface="Century Gothic"/>
                <a:cs typeface="Century Gothic"/>
                <a:sym typeface="Century Gothic"/>
              </a:rPr>
              <a:t>Constructors of ArrayList</a:t>
            </a:r>
            <a:endParaRPr sz="2300" b="1">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300">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p:txBody>
      </p:sp>
      <p:pic>
        <p:nvPicPr>
          <p:cNvPr id="293" name="Google Shape;293;g2ae64bf5b35_0_63"/>
          <p:cNvPicPr preferRelativeResize="0"/>
          <p:nvPr/>
        </p:nvPicPr>
        <p:blipFill>
          <a:blip r:embed="rId3">
            <a:alphaModFix/>
          </a:blip>
          <a:stretch>
            <a:fillRect/>
          </a:stretch>
        </p:blipFill>
        <p:spPr>
          <a:xfrm>
            <a:off x="3145125" y="2300350"/>
            <a:ext cx="8773199" cy="763075"/>
          </a:xfrm>
          <a:prstGeom prst="rect">
            <a:avLst/>
          </a:prstGeom>
          <a:noFill/>
          <a:ln>
            <a:noFill/>
          </a:ln>
        </p:spPr>
      </p:pic>
      <p:pic>
        <p:nvPicPr>
          <p:cNvPr id="294" name="Google Shape;294;g2ae64bf5b35_0_63"/>
          <p:cNvPicPr preferRelativeResize="0"/>
          <p:nvPr/>
        </p:nvPicPr>
        <p:blipFill>
          <a:blip r:embed="rId4">
            <a:alphaModFix/>
          </a:blip>
          <a:stretch>
            <a:fillRect/>
          </a:stretch>
        </p:blipFill>
        <p:spPr>
          <a:xfrm>
            <a:off x="3145125" y="3923163"/>
            <a:ext cx="8773199" cy="2245287"/>
          </a:xfrm>
          <a:prstGeom prst="rect">
            <a:avLst/>
          </a:prstGeom>
          <a:noFill/>
          <a:ln>
            <a:noFill/>
          </a:ln>
        </p:spPr>
      </p:pic>
      <p:sp>
        <p:nvSpPr>
          <p:cNvPr id="295" name="Google Shape;295;g2ae64bf5b35_0_63"/>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b="1"/>
              <a:t>5.2. ArrayList</a:t>
            </a:r>
            <a:endParaRPr sz="1150" b="1"/>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ae64bf5b35_0_41"/>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01" name="Google Shape;301;g2ae64bf5b35_0_41"/>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ArrayList</a:t>
            </a:r>
            <a:endParaRPr sz="3000" b="1" i="0" u="none" strike="noStrike" cap="none">
              <a:solidFill>
                <a:srgbClr val="000000"/>
              </a:solidFill>
              <a:latin typeface="Century Gothic"/>
              <a:ea typeface="Century Gothic"/>
              <a:cs typeface="Century Gothic"/>
              <a:sym typeface="Century Gothic"/>
            </a:endParaRPr>
          </a:p>
        </p:txBody>
      </p:sp>
      <p:pic>
        <p:nvPicPr>
          <p:cNvPr id="302" name="Google Shape;302;g2ae64bf5b35_0_41"/>
          <p:cNvPicPr preferRelativeResize="0"/>
          <p:nvPr/>
        </p:nvPicPr>
        <p:blipFill>
          <a:blip r:embed="rId3">
            <a:alphaModFix/>
          </a:blip>
          <a:stretch>
            <a:fillRect/>
          </a:stretch>
        </p:blipFill>
        <p:spPr>
          <a:xfrm>
            <a:off x="3103375" y="1263675"/>
            <a:ext cx="5442924" cy="5168501"/>
          </a:xfrm>
          <a:prstGeom prst="rect">
            <a:avLst/>
          </a:prstGeom>
          <a:noFill/>
          <a:ln>
            <a:noFill/>
          </a:ln>
        </p:spPr>
      </p:pic>
      <p:pic>
        <p:nvPicPr>
          <p:cNvPr id="303" name="Google Shape;303;g2ae64bf5b35_0_41"/>
          <p:cNvPicPr preferRelativeResize="0"/>
          <p:nvPr/>
        </p:nvPicPr>
        <p:blipFill rotWithShape="1">
          <a:blip r:embed="rId4">
            <a:alphaModFix/>
          </a:blip>
          <a:srcRect r="19244"/>
          <a:stretch/>
        </p:blipFill>
        <p:spPr>
          <a:xfrm>
            <a:off x="8778725" y="2714055"/>
            <a:ext cx="3147875" cy="2225075"/>
          </a:xfrm>
          <a:prstGeom prst="rect">
            <a:avLst/>
          </a:prstGeom>
          <a:noFill/>
          <a:ln>
            <a:noFill/>
          </a:ln>
        </p:spPr>
      </p:pic>
      <p:sp>
        <p:nvSpPr>
          <p:cNvPr id="304" name="Google Shape;304;g2ae64bf5b35_0_41"/>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b="1"/>
              <a:t>5.2. ArrayList</a:t>
            </a:r>
            <a:endParaRPr sz="1150" b="1"/>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2ae64bf5b35_0_7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10" name="Google Shape;310;g2ae64bf5b35_0_75"/>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ArrayList methods</a:t>
            </a:r>
            <a:endParaRPr sz="3000" b="1" i="0" u="none" strike="noStrike" cap="none">
              <a:solidFill>
                <a:srgbClr val="000000"/>
              </a:solidFill>
              <a:latin typeface="Century Gothic"/>
              <a:ea typeface="Century Gothic"/>
              <a:cs typeface="Century Gothic"/>
              <a:sym typeface="Century Gothic"/>
            </a:endParaRPr>
          </a:p>
        </p:txBody>
      </p:sp>
      <p:pic>
        <p:nvPicPr>
          <p:cNvPr id="311" name="Google Shape;311;g2ae64bf5b35_0_75"/>
          <p:cNvPicPr preferRelativeResize="0"/>
          <p:nvPr/>
        </p:nvPicPr>
        <p:blipFill>
          <a:blip r:embed="rId3">
            <a:alphaModFix/>
          </a:blip>
          <a:stretch>
            <a:fillRect/>
          </a:stretch>
        </p:blipFill>
        <p:spPr>
          <a:xfrm>
            <a:off x="3452682" y="1144150"/>
            <a:ext cx="7709949" cy="5409052"/>
          </a:xfrm>
          <a:prstGeom prst="rect">
            <a:avLst/>
          </a:prstGeom>
          <a:noFill/>
          <a:ln>
            <a:noFill/>
          </a:ln>
        </p:spPr>
      </p:pic>
      <p:sp>
        <p:nvSpPr>
          <p:cNvPr id="312" name="Google Shape;312;g2ae64bf5b35_0_75"/>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b="1"/>
              <a:t>5.2. ArrayList</a:t>
            </a:r>
            <a:endParaRPr sz="1150" b="1"/>
          </a:p>
          <a:p>
            <a:pPr marL="0" lvl="0" indent="0" algn="l" rtl="0">
              <a:lnSpc>
                <a:spcPct val="70000"/>
              </a:lnSpc>
              <a:spcBef>
                <a:spcPts val="0"/>
              </a:spcBef>
              <a:spcAft>
                <a:spcPts val="0"/>
              </a:spcAft>
              <a:buSzPts val="770"/>
              <a:buNone/>
            </a:pPr>
            <a:r>
              <a:rPr lang="en-US" sz="1150" b="1"/>
              <a:t>5.2.1. ArrayList methods </a:t>
            </a:r>
            <a:endParaRPr sz="1150" b="1"/>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ae64bf5b35_0_8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18" name="Google Shape;318;g2ae64bf5b35_0_84"/>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ArrayList methods</a:t>
            </a:r>
            <a:endParaRPr sz="3000" b="1" i="0" u="none" strike="noStrike" cap="none">
              <a:solidFill>
                <a:srgbClr val="000000"/>
              </a:solidFill>
              <a:latin typeface="Century Gothic"/>
              <a:ea typeface="Century Gothic"/>
              <a:cs typeface="Century Gothic"/>
              <a:sym typeface="Century Gothic"/>
            </a:endParaRPr>
          </a:p>
        </p:txBody>
      </p:sp>
      <p:pic>
        <p:nvPicPr>
          <p:cNvPr id="319" name="Google Shape;319;g2ae64bf5b35_0_84"/>
          <p:cNvPicPr preferRelativeResize="0"/>
          <p:nvPr/>
        </p:nvPicPr>
        <p:blipFill rotWithShape="1">
          <a:blip r:embed="rId3">
            <a:alphaModFix/>
          </a:blip>
          <a:srcRect t="4789"/>
          <a:stretch/>
        </p:blipFill>
        <p:spPr>
          <a:xfrm>
            <a:off x="3621650" y="1521475"/>
            <a:ext cx="7562351" cy="5150074"/>
          </a:xfrm>
          <a:prstGeom prst="rect">
            <a:avLst/>
          </a:prstGeom>
          <a:noFill/>
          <a:ln>
            <a:noFill/>
          </a:ln>
        </p:spPr>
      </p:pic>
      <p:sp>
        <p:nvSpPr>
          <p:cNvPr id="320" name="Google Shape;320;g2ae64bf5b35_0_84"/>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b="1"/>
              <a:t>5.2. ArrayList</a:t>
            </a:r>
            <a:endParaRPr sz="1150" b="1"/>
          </a:p>
          <a:p>
            <a:pPr marL="0" lvl="0" indent="0" algn="l" rtl="0">
              <a:lnSpc>
                <a:spcPct val="70000"/>
              </a:lnSpc>
              <a:spcBef>
                <a:spcPts val="0"/>
              </a:spcBef>
              <a:spcAft>
                <a:spcPts val="0"/>
              </a:spcAft>
              <a:buSzPts val="770"/>
              <a:buNone/>
            </a:pPr>
            <a:r>
              <a:rPr lang="en-US" sz="1150" b="1"/>
              <a:t>5.2.1. ArrayList methods </a:t>
            </a:r>
            <a:endParaRPr sz="1150" b="1"/>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1666875" y="2984855"/>
            <a:ext cx="8858250" cy="7620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4000"/>
              <a:buFont typeface="Century Gothic"/>
              <a:buNone/>
            </a:pPr>
            <a:r>
              <a:rPr lang="en-US"/>
              <a:t>LET’S GET STARTED WITH LECTURE 9</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265902ad898_0_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26" name="Google Shape;326;g265902ad898_0_2"/>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LinkedList</a:t>
            </a:r>
            <a:endParaRPr sz="3000" b="1" i="0" u="none" strike="noStrike" cap="none">
              <a:solidFill>
                <a:srgbClr val="000000"/>
              </a:solidFill>
              <a:latin typeface="Century Gothic"/>
              <a:ea typeface="Century Gothic"/>
              <a:cs typeface="Century Gothic"/>
              <a:sym typeface="Century Gothic"/>
            </a:endParaRPr>
          </a:p>
        </p:txBody>
      </p:sp>
      <p:sp>
        <p:nvSpPr>
          <p:cNvPr id="327" name="Google Shape;327;g265902ad898_0_2"/>
          <p:cNvSpPr txBox="1"/>
          <p:nvPr/>
        </p:nvSpPr>
        <p:spPr>
          <a:xfrm>
            <a:off x="2944450" y="1253225"/>
            <a:ext cx="5003700" cy="48327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Java LinkedList class can contain duplicate elements. </a:t>
            </a:r>
            <a:endParaRPr sz="2200">
              <a:solidFill>
                <a:schemeClr val="dk2"/>
              </a:solidFill>
              <a:latin typeface="Century Gothic"/>
              <a:ea typeface="Century Gothic"/>
              <a:cs typeface="Century Gothic"/>
              <a:sym typeface="Century Gothic"/>
            </a:endParaRPr>
          </a:p>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Java LinkedList class maintains insertion order. </a:t>
            </a:r>
            <a:endParaRPr sz="2200">
              <a:solidFill>
                <a:schemeClr val="dk2"/>
              </a:solidFill>
              <a:latin typeface="Century Gothic"/>
              <a:ea typeface="Century Gothic"/>
              <a:cs typeface="Century Gothic"/>
              <a:sym typeface="Century Gothic"/>
            </a:endParaRPr>
          </a:p>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Java LinkedList class is non synchronized. </a:t>
            </a:r>
            <a:endParaRPr sz="2200">
              <a:solidFill>
                <a:schemeClr val="dk2"/>
              </a:solidFill>
              <a:latin typeface="Century Gothic"/>
              <a:ea typeface="Century Gothic"/>
              <a:cs typeface="Century Gothic"/>
              <a:sym typeface="Century Gothic"/>
            </a:endParaRPr>
          </a:p>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In Java LinkedList class, manipulation is fast because no shifting needs to occur. </a:t>
            </a:r>
            <a:endParaRPr sz="2200">
              <a:solidFill>
                <a:schemeClr val="dk2"/>
              </a:solidFill>
              <a:latin typeface="Century Gothic"/>
              <a:ea typeface="Century Gothic"/>
              <a:cs typeface="Century Gothic"/>
              <a:sym typeface="Century Gothic"/>
            </a:endParaRPr>
          </a:p>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Java LinkedList class can be used as a list, stack or queue.</a:t>
            </a:r>
            <a:endParaRPr sz="2200">
              <a:solidFill>
                <a:schemeClr val="dk2"/>
              </a:solidFill>
              <a:latin typeface="Century Gothic"/>
              <a:ea typeface="Century Gothic"/>
              <a:cs typeface="Century Gothic"/>
              <a:sym typeface="Century Gothic"/>
            </a:endParaRPr>
          </a:p>
        </p:txBody>
      </p:sp>
      <p:pic>
        <p:nvPicPr>
          <p:cNvPr id="328" name="Google Shape;328;g265902ad898_0_2"/>
          <p:cNvPicPr preferRelativeResize="0"/>
          <p:nvPr/>
        </p:nvPicPr>
        <p:blipFill>
          <a:blip r:embed="rId3">
            <a:alphaModFix/>
          </a:blip>
          <a:stretch>
            <a:fillRect/>
          </a:stretch>
        </p:blipFill>
        <p:spPr>
          <a:xfrm>
            <a:off x="8408933" y="1498550"/>
            <a:ext cx="3487117" cy="5154600"/>
          </a:xfrm>
          <a:prstGeom prst="rect">
            <a:avLst/>
          </a:prstGeom>
          <a:noFill/>
          <a:ln w="19050" cap="flat" cmpd="sng">
            <a:solidFill>
              <a:schemeClr val="dk2"/>
            </a:solidFill>
            <a:prstDash val="solid"/>
            <a:round/>
            <a:headEnd type="none" w="sm" len="sm"/>
            <a:tailEnd type="none" w="sm" len="sm"/>
          </a:ln>
        </p:spPr>
      </p:pic>
      <p:sp>
        <p:nvSpPr>
          <p:cNvPr id="329" name="Google Shape;329;g265902ad898_0_2"/>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b="1"/>
              <a:t>5.3. LinkedList</a:t>
            </a:r>
            <a:endParaRPr sz="1150" b="1"/>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2ae64bf5b35_0_51"/>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35" name="Google Shape;335;g2ae64bf5b35_0_51"/>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LinkedList</a:t>
            </a:r>
            <a:endParaRPr sz="3000" b="1" i="0" u="none" strike="noStrike" cap="none">
              <a:solidFill>
                <a:srgbClr val="000000"/>
              </a:solidFill>
              <a:latin typeface="Century Gothic"/>
              <a:ea typeface="Century Gothic"/>
              <a:cs typeface="Century Gothic"/>
              <a:sym typeface="Century Gothic"/>
            </a:endParaRPr>
          </a:p>
        </p:txBody>
      </p:sp>
      <p:pic>
        <p:nvPicPr>
          <p:cNvPr id="336" name="Google Shape;336;g2ae64bf5b35_0_51"/>
          <p:cNvPicPr preferRelativeResize="0"/>
          <p:nvPr/>
        </p:nvPicPr>
        <p:blipFill>
          <a:blip r:embed="rId3">
            <a:alphaModFix/>
          </a:blip>
          <a:stretch>
            <a:fillRect/>
          </a:stretch>
        </p:blipFill>
        <p:spPr>
          <a:xfrm>
            <a:off x="3183985" y="1252725"/>
            <a:ext cx="5081100" cy="5230575"/>
          </a:xfrm>
          <a:prstGeom prst="rect">
            <a:avLst/>
          </a:prstGeom>
          <a:noFill/>
          <a:ln>
            <a:noFill/>
          </a:ln>
        </p:spPr>
      </p:pic>
      <p:pic>
        <p:nvPicPr>
          <p:cNvPr id="337" name="Google Shape;337;g2ae64bf5b35_0_51"/>
          <p:cNvPicPr preferRelativeResize="0"/>
          <p:nvPr/>
        </p:nvPicPr>
        <p:blipFill rotWithShape="1">
          <a:blip r:embed="rId4">
            <a:alphaModFix/>
          </a:blip>
          <a:srcRect r="44982"/>
          <a:stretch/>
        </p:blipFill>
        <p:spPr>
          <a:xfrm>
            <a:off x="8521350" y="2347300"/>
            <a:ext cx="3414600" cy="2362250"/>
          </a:xfrm>
          <a:prstGeom prst="rect">
            <a:avLst/>
          </a:prstGeom>
          <a:noFill/>
          <a:ln>
            <a:noFill/>
          </a:ln>
        </p:spPr>
      </p:pic>
      <p:sp>
        <p:nvSpPr>
          <p:cNvPr id="338" name="Google Shape;338;g2ae64bf5b35_0_51"/>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b="1"/>
              <a:t>5.3. LinkedList</a:t>
            </a:r>
            <a:endParaRPr sz="1150" b="1"/>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2ae64bf5b35_0_9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44" name="Google Shape;344;g2ae64bf5b35_0_92"/>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LinkedList methods</a:t>
            </a:r>
            <a:endParaRPr sz="3000" b="1" i="0" u="none" strike="noStrike" cap="none">
              <a:solidFill>
                <a:srgbClr val="000000"/>
              </a:solidFill>
              <a:latin typeface="Century Gothic"/>
              <a:ea typeface="Century Gothic"/>
              <a:cs typeface="Century Gothic"/>
              <a:sym typeface="Century Gothic"/>
            </a:endParaRPr>
          </a:p>
        </p:txBody>
      </p:sp>
      <p:pic>
        <p:nvPicPr>
          <p:cNvPr id="345" name="Google Shape;345;g2ae64bf5b35_0_92"/>
          <p:cNvPicPr preferRelativeResize="0"/>
          <p:nvPr/>
        </p:nvPicPr>
        <p:blipFill>
          <a:blip r:embed="rId3">
            <a:alphaModFix/>
          </a:blip>
          <a:stretch>
            <a:fillRect/>
          </a:stretch>
        </p:blipFill>
        <p:spPr>
          <a:xfrm>
            <a:off x="3598925" y="1278175"/>
            <a:ext cx="6551824" cy="5409052"/>
          </a:xfrm>
          <a:prstGeom prst="rect">
            <a:avLst/>
          </a:prstGeom>
          <a:noFill/>
          <a:ln>
            <a:noFill/>
          </a:ln>
        </p:spPr>
      </p:pic>
      <p:sp>
        <p:nvSpPr>
          <p:cNvPr id="346" name="Google Shape;346;g2ae64bf5b35_0_92"/>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b="1"/>
              <a:t>5.3. LinkedList</a:t>
            </a:r>
            <a:endParaRPr sz="1150" b="1"/>
          </a:p>
          <a:p>
            <a:pPr marL="0" lvl="0" indent="0" algn="l" rtl="0">
              <a:lnSpc>
                <a:spcPct val="70000"/>
              </a:lnSpc>
              <a:spcBef>
                <a:spcPts val="0"/>
              </a:spcBef>
              <a:spcAft>
                <a:spcPts val="0"/>
              </a:spcAft>
              <a:buSzPts val="770"/>
              <a:buNone/>
            </a:pPr>
            <a:r>
              <a:rPr lang="en-US" sz="1150" b="1"/>
              <a:t>5.3.1. LinkedList methods</a:t>
            </a:r>
            <a:endParaRPr sz="1150" b="1"/>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2ae64bf5b35_0_101"/>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52" name="Google Shape;352;g2ae64bf5b35_0_101"/>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ArrayList vs LinkedList</a:t>
            </a:r>
            <a:endParaRPr sz="3000" b="1" i="0" u="none" strike="noStrike" cap="none">
              <a:solidFill>
                <a:srgbClr val="000000"/>
              </a:solidFill>
              <a:latin typeface="Century Gothic"/>
              <a:ea typeface="Century Gothic"/>
              <a:cs typeface="Century Gothic"/>
              <a:sym typeface="Century Gothic"/>
            </a:endParaRPr>
          </a:p>
        </p:txBody>
      </p:sp>
      <p:pic>
        <p:nvPicPr>
          <p:cNvPr id="353" name="Google Shape;353;g2ae64bf5b35_0_101"/>
          <p:cNvPicPr preferRelativeResize="0"/>
          <p:nvPr/>
        </p:nvPicPr>
        <p:blipFill>
          <a:blip r:embed="rId3">
            <a:alphaModFix/>
          </a:blip>
          <a:stretch>
            <a:fillRect/>
          </a:stretch>
        </p:blipFill>
        <p:spPr>
          <a:xfrm>
            <a:off x="3678400" y="1307900"/>
            <a:ext cx="7819205" cy="5409050"/>
          </a:xfrm>
          <a:prstGeom prst="rect">
            <a:avLst/>
          </a:prstGeom>
          <a:noFill/>
          <a:ln>
            <a:noFill/>
          </a:ln>
        </p:spPr>
      </p:pic>
      <p:sp>
        <p:nvSpPr>
          <p:cNvPr id="354" name="Google Shape;354;g2ae64bf5b35_0_101"/>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b="1"/>
              <a:t>5.4. ArrayList Vs LinkedList</a:t>
            </a:r>
            <a:endParaRPr sz="1150" b="1"/>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265902ad898_0_1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60" name="Google Shape;360;g265902ad898_0_14"/>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Stack</a:t>
            </a:r>
            <a:endParaRPr sz="3000" b="1" i="0" u="none" strike="noStrike" cap="none">
              <a:solidFill>
                <a:srgbClr val="000000"/>
              </a:solidFill>
              <a:latin typeface="Century Gothic"/>
              <a:ea typeface="Century Gothic"/>
              <a:cs typeface="Century Gothic"/>
              <a:sym typeface="Century Gothic"/>
            </a:endParaRPr>
          </a:p>
        </p:txBody>
      </p:sp>
      <p:sp>
        <p:nvSpPr>
          <p:cNvPr id="361" name="Google Shape;361;g265902ad898_0_14"/>
          <p:cNvSpPr txBox="1"/>
          <p:nvPr/>
        </p:nvSpPr>
        <p:spPr>
          <a:xfrm>
            <a:off x="2933325" y="1537113"/>
            <a:ext cx="4621500" cy="4832700"/>
          </a:xfrm>
          <a:prstGeom prst="rect">
            <a:avLst/>
          </a:prstGeom>
          <a:noFill/>
          <a:ln>
            <a:noFill/>
          </a:ln>
        </p:spPr>
        <p:txBody>
          <a:bodyPr spcFirstLastPara="1" wrap="square" lIns="91425" tIns="91425" rIns="91425" bIns="91425" anchor="t" anchorCtr="0">
            <a:noAutofit/>
          </a:bodyPr>
          <a:lstStyle/>
          <a:p>
            <a:pPr marL="457200" marR="0" lvl="0" indent="-355600" algn="just" rtl="0">
              <a:lnSpc>
                <a:spcPct val="150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The stack is the subclass of Vector. </a:t>
            </a:r>
            <a:endParaRPr sz="2000">
              <a:solidFill>
                <a:schemeClr val="dk2"/>
              </a:solidFill>
              <a:latin typeface="Century Gothic"/>
              <a:ea typeface="Century Gothic"/>
              <a:cs typeface="Century Gothic"/>
              <a:sym typeface="Century Gothic"/>
            </a:endParaRPr>
          </a:p>
          <a:p>
            <a:pPr marL="457200" marR="0" lvl="0" indent="-355600" algn="just" rtl="0">
              <a:lnSpc>
                <a:spcPct val="150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It implements the last-in-first-out data structure, i.e., Stack. </a:t>
            </a:r>
            <a:endParaRPr sz="2000">
              <a:solidFill>
                <a:schemeClr val="dk2"/>
              </a:solidFill>
              <a:latin typeface="Century Gothic"/>
              <a:ea typeface="Century Gothic"/>
              <a:cs typeface="Century Gothic"/>
              <a:sym typeface="Century Gothic"/>
            </a:endParaRPr>
          </a:p>
          <a:p>
            <a:pPr marL="457200" marR="0" lvl="0" indent="-355600" algn="just" rtl="0">
              <a:lnSpc>
                <a:spcPct val="150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The stack contains all of the methods of Vector class and also provides its methods like boolean push(), boolean peek(), boolean push(object o), which defines its properties.</a:t>
            </a:r>
            <a:endParaRPr sz="2000">
              <a:solidFill>
                <a:schemeClr val="dk2"/>
              </a:solidFill>
              <a:latin typeface="Century Gothic"/>
              <a:ea typeface="Century Gothic"/>
              <a:cs typeface="Century Gothic"/>
              <a:sym typeface="Century Gothic"/>
            </a:endParaRPr>
          </a:p>
        </p:txBody>
      </p:sp>
      <p:pic>
        <p:nvPicPr>
          <p:cNvPr id="362" name="Google Shape;362;g265902ad898_0_14"/>
          <p:cNvPicPr preferRelativeResize="0"/>
          <p:nvPr/>
        </p:nvPicPr>
        <p:blipFill>
          <a:blip r:embed="rId3">
            <a:alphaModFix/>
          </a:blip>
          <a:stretch>
            <a:fillRect/>
          </a:stretch>
        </p:blipFill>
        <p:spPr>
          <a:xfrm>
            <a:off x="7654750" y="1264827"/>
            <a:ext cx="4683325" cy="5377300"/>
          </a:xfrm>
          <a:prstGeom prst="rect">
            <a:avLst/>
          </a:prstGeom>
          <a:noFill/>
          <a:ln>
            <a:noFill/>
          </a:ln>
        </p:spPr>
      </p:pic>
      <p:sp>
        <p:nvSpPr>
          <p:cNvPr id="363" name="Google Shape;363;g265902ad898_0_14"/>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b="1"/>
              <a:t>5.6. Stack </a:t>
            </a:r>
            <a:endParaRPr sz="1150" b="1"/>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265902ad898_0_3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69" name="Google Shape;369;g265902ad898_0_34"/>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Stack</a:t>
            </a:r>
            <a:endParaRPr sz="3000" b="1" i="0" u="none" strike="noStrike" cap="none">
              <a:solidFill>
                <a:srgbClr val="000000"/>
              </a:solidFill>
              <a:latin typeface="Century Gothic"/>
              <a:ea typeface="Century Gothic"/>
              <a:cs typeface="Century Gothic"/>
              <a:sym typeface="Century Gothic"/>
            </a:endParaRPr>
          </a:p>
        </p:txBody>
      </p:sp>
      <p:pic>
        <p:nvPicPr>
          <p:cNvPr id="370" name="Google Shape;370;g265902ad898_0_34"/>
          <p:cNvPicPr preferRelativeResize="0"/>
          <p:nvPr/>
        </p:nvPicPr>
        <p:blipFill>
          <a:blip r:embed="rId3">
            <a:alphaModFix/>
          </a:blip>
          <a:stretch>
            <a:fillRect/>
          </a:stretch>
        </p:blipFill>
        <p:spPr>
          <a:xfrm>
            <a:off x="3457175" y="1390499"/>
            <a:ext cx="6442849" cy="3495150"/>
          </a:xfrm>
          <a:prstGeom prst="rect">
            <a:avLst/>
          </a:prstGeom>
          <a:noFill/>
          <a:ln>
            <a:noFill/>
          </a:ln>
        </p:spPr>
      </p:pic>
      <p:sp>
        <p:nvSpPr>
          <p:cNvPr id="371" name="Google Shape;371;g265902ad898_0_34"/>
          <p:cNvSpPr txBox="1"/>
          <p:nvPr/>
        </p:nvSpPr>
        <p:spPr>
          <a:xfrm>
            <a:off x="3046625" y="4959125"/>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000">
                <a:latin typeface="Century Gothic"/>
                <a:ea typeface="Century Gothic"/>
                <a:cs typeface="Century Gothic"/>
                <a:sym typeface="Century Gothic"/>
              </a:rPr>
              <a:t>Output:</a:t>
            </a:r>
            <a:endParaRPr sz="2000" i="0" u="none" strike="noStrike" cap="none">
              <a:solidFill>
                <a:srgbClr val="000000"/>
              </a:solidFill>
              <a:latin typeface="Century Gothic"/>
              <a:ea typeface="Century Gothic"/>
              <a:cs typeface="Century Gothic"/>
              <a:sym typeface="Century Gothic"/>
            </a:endParaRPr>
          </a:p>
        </p:txBody>
      </p:sp>
      <p:pic>
        <p:nvPicPr>
          <p:cNvPr id="372" name="Google Shape;372;g265902ad898_0_34"/>
          <p:cNvPicPr preferRelativeResize="0"/>
          <p:nvPr/>
        </p:nvPicPr>
        <p:blipFill>
          <a:blip r:embed="rId4">
            <a:alphaModFix/>
          </a:blip>
          <a:stretch>
            <a:fillRect/>
          </a:stretch>
        </p:blipFill>
        <p:spPr>
          <a:xfrm>
            <a:off x="3457175" y="5479825"/>
            <a:ext cx="6442849" cy="1204075"/>
          </a:xfrm>
          <a:prstGeom prst="rect">
            <a:avLst/>
          </a:prstGeom>
          <a:noFill/>
          <a:ln>
            <a:noFill/>
          </a:ln>
        </p:spPr>
      </p:pic>
      <p:sp>
        <p:nvSpPr>
          <p:cNvPr id="373" name="Google Shape;373;g265902ad898_0_34"/>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b="1"/>
              <a:t>5. Collection Interface</a:t>
            </a:r>
            <a:endParaRPr sz="1150" b="1"/>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b="1"/>
              <a:t>5.6. Stack </a:t>
            </a:r>
            <a:endParaRPr sz="1150" b="1"/>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265902ad898_0_46"/>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79" name="Google Shape;379;g265902ad898_0_46"/>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Queue Interface</a:t>
            </a:r>
            <a:endParaRPr sz="3000" b="1" i="0" u="none" strike="noStrike" cap="none">
              <a:solidFill>
                <a:srgbClr val="000000"/>
              </a:solidFill>
              <a:latin typeface="Century Gothic"/>
              <a:ea typeface="Century Gothic"/>
              <a:cs typeface="Century Gothic"/>
              <a:sym typeface="Century Gothic"/>
            </a:endParaRPr>
          </a:p>
        </p:txBody>
      </p:sp>
      <p:sp>
        <p:nvSpPr>
          <p:cNvPr id="380" name="Google Shape;380;g265902ad898_0_46"/>
          <p:cNvSpPr txBox="1"/>
          <p:nvPr/>
        </p:nvSpPr>
        <p:spPr>
          <a:xfrm>
            <a:off x="2933325" y="1537125"/>
            <a:ext cx="8989500" cy="48327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Queue interface maintains the first-in-first-out order. </a:t>
            </a:r>
            <a:endParaRPr sz="2200">
              <a:solidFill>
                <a:schemeClr val="dk2"/>
              </a:solidFill>
              <a:latin typeface="Century Gothic"/>
              <a:ea typeface="Century Gothic"/>
              <a:cs typeface="Century Gothic"/>
              <a:sym typeface="Century Gothic"/>
            </a:endParaRPr>
          </a:p>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It can be defined as an ordered list that is used to hold the elements which are about to be processed.</a:t>
            </a:r>
            <a:endParaRPr sz="2200">
              <a:solidFill>
                <a:schemeClr val="dk2"/>
              </a:solidFill>
              <a:latin typeface="Century Gothic"/>
              <a:ea typeface="Century Gothic"/>
              <a:cs typeface="Century Gothic"/>
              <a:sym typeface="Century Gothic"/>
            </a:endParaRPr>
          </a:p>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There are various classes like PriorityQueue, Deque, and ArrayDeque which implements the Queue interface.</a:t>
            </a:r>
            <a:endParaRPr sz="2200">
              <a:solidFill>
                <a:schemeClr val="dk2"/>
              </a:solidFill>
              <a:latin typeface="Century Gothic"/>
              <a:ea typeface="Century Gothic"/>
              <a:cs typeface="Century Gothic"/>
              <a:sym typeface="Century Gothic"/>
            </a:endParaRPr>
          </a:p>
        </p:txBody>
      </p:sp>
      <p:pic>
        <p:nvPicPr>
          <p:cNvPr id="381" name="Google Shape;381;g265902ad898_0_46"/>
          <p:cNvPicPr preferRelativeResize="0"/>
          <p:nvPr/>
        </p:nvPicPr>
        <p:blipFill rotWithShape="1">
          <a:blip r:embed="rId3">
            <a:alphaModFix/>
          </a:blip>
          <a:srcRect t="28677" b="25165"/>
          <a:stretch/>
        </p:blipFill>
        <p:spPr>
          <a:xfrm>
            <a:off x="3531850" y="4349875"/>
            <a:ext cx="7792450" cy="2019950"/>
          </a:xfrm>
          <a:prstGeom prst="rect">
            <a:avLst/>
          </a:prstGeom>
          <a:noFill/>
          <a:ln>
            <a:noFill/>
          </a:ln>
        </p:spPr>
      </p:pic>
      <p:sp>
        <p:nvSpPr>
          <p:cNvPr id="382" name="Google Shape;382;g265902ad898_0_46"/>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b="1"/>
              <a:t>6. Queue Interface</a:t>
            </a:r>
            <a:endParaRPr sz="1150" b="1"/>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2ae64bf5b35_0_10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88" name="Google Shape;388;g2ae64bf5b35_0_109"/>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Queue Interface</a:t>
            </a:r>
            <a:endParaRPr sz="3000" b="1" i="0" u="none" strike="noStrike" cap="none">
              <a:solidFill>
                <a:srgbClr val="000000"/>
              </a:solidFill>
              <a:latin typeface="Century Gothic"/>
              <a:ea typeface="Century Gothic"/>
              <a:cs typeface="Century Gothic"/>
              <a:sym typeface="Century Gothic"/>
            </a:endParaRPr>
          </a:p>
        </p:txBody>
      </p:sp>
      <p:sp>
        <p:nvSpPr>
          <p:cNvPr id="389" name="Google Shape;389;g2ae64bf5b35_0_109"/>
          <p:cNvSpPr txBox="1"/>
          <p:nvPr/>
        </p:nvSpPr>
        <p:spPr>
          <a:xfrm>
            <a:off x="2933325" y="1537125"/>
            <a:ext cx="8989500" cy="48327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The Java Queue provides support for all of the methods of the Collection interface including deletion, insertion, etc.</a:t>
            </a:r>
            <a:endParaRPr sz="2200">
              <a:solidFill>
                <a:schemeClr val="dk2"/>
              </a:solidFill>
              <a:latin typeface="Century Gothic"/>
              <a:ea typeface="Century Gothic"/>
              <a:cs typeface="Century Gothic"/>
              <a:sym typeface="Century Gothic"/>
            </a:endParaRPr>
          </a:p>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Those Queues that are present in the util package are known as </a:t>
            </a:r>
            <a:r>
              <a:rPr lang="en-US" sz="2200" b="1">
                <a:solidFill>
                  <a:schemeClr val="dk2"/>
                </a:solidFill>
                <a:latin typeface="Century Gothic"/>
                <a:ea typeface="Century Gothic"/>
                <a:cs typeface="Century Gothic"/>
                <a:sym typeface="Century Gothic"/>
              </a:rPr>
              <a:t>Unbounded Queues</a:t>
            </a:r>
            <a:r>
              <a:rPr lang="en-US" sz="2200">
                <a:solidFill>
                  <a:schemeClr val="dk2"/>
                </a:solidFill>
                <a:latin typeface="Century Gothic"/>
                <a:ea typeface="Century Gothic"/>
                <a:cs typeface="Century Gothic"/>
                <a:sym typeface="Century Gothic"/>
              </a:rPr>
              <a:t>. </a:t>
            </a:r>
            <a:endParaRPr sz="2200">
              <a:solidFill>
                <a:schemeClr val="dk2"/>
              </a:solidFill>
              <a:latin typeface="Century Gothic"/>
              <a:ea typeface="Century Gothic"/>
              <a:cs typeface="Century Gothic"/>
              <a:sym typeface="Century Gothic"/>
            </a:endParaRPr>
          </a:p>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Those Queues that are present in the util.concurrent package are known as </a:t>
            </a:r>
            <a:r>
              <a:rPr lang="en-US" sz="2200" b="1">
                <a:solidFill>
                  <a:schemeClr val="dk2"/>
                </a:solidFill>
                <a:latin typeface="Century Gothic"/>
                <a:ea typeface="Century Gothic"/>
                <a:cs typeface="Century Gothic"/>
                <a:sym typeface="Century Gothic"/>
              </a:rPr>
              <a:t>bounded Queues</a:t>
            </a:r>
            <a:r>
              <a:rPr lang="en-US" sz="2200">
                <a:solidFill>
                  <a:schemeClr val="dk2"/>
                </a:solidFill>
                <a:latin typeface="Century Gothic"/>
                <a:ea typeface="Century Gothic"/>
                <a:cs typeface="Century Gothic"/>
                <a:sym typeface="Century Gothic"/>
              </a:rPr>
              <a:t>. </a:t>
            </a:r>
            <a:endParaRPr sz="2200">
              <a:solidFill>
                <a:schemeClr val="dk2"/>
              </a:solidFill>
              <a:latin typeface="Century Gothic"/>
              <a:ea typeface="Century Gothic"/>
              <a:cs typeface="Century Gothic"/>
              <a:sym typeface="Century Gothic"/>
            </a:endParaRPr>
          </a:p>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All Queues barring the Deques facilitates removal and insertion at the head and tail of the queue; respectively. In fact, deques support element insertion and removal at both ends.</a:t>
            </a:r>
            <a:endParaRPr sz="2200">
              <a:solidFill>
                <a:schemeClr val="dk2"/>
              </a:solidFill>
              <a:latin typeface="Century Gothic"/>
              <a:ea typeface="Century Gothic"/>
              <a:cs typeface="Century Gothic"/>
              <a:sym typeface="Century Gothic"/>
            </a:endParaRPr>
          </a:p>
        </p:txBody>
      </p:sp>
      <p:sp>
        <p:nvSpPr>
          <p:cNvPr id="390" name="Google Shape;390;g2ae64bf5b35_0_109"/>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b="1"/>
              <a:t>6. Queue Interface</a:t>
            </a:r>
            <a:endParaRPr sz="1150" b="1"/>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265902ad898_0_26"/>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96" name="Google Shape;396;g265902ad898_0_26"/>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Priority Queue</a:t>
            </a:r>
            <a:endParaRPr sz="3000" b="1" i="0" u="none" strike="noStrike" cap="none">
              <a:solidFill>
                <a:srgbClr val="000000"/>
              </a:solidFill>
              <a:latin typeface="Century Gothic"/>
              <a:ea typeface="Century Gothic"/>
              <a:cs typeface="Century Gothic"/>
              <a:sym typeface="Century Gothic"/>
            </a:endParaRPr>
          </a:p>
        </p:txBody>
      </p:sp>
      <p:sp>
        <p:nvSpPr>
          <p:cNvPr id="397" name="Google Shape;397;g265902ad898_0_26"/>
          <p:cNvSpPr txBox="1"/>
          <p:nvPr/>
        </p:nvSpPr>
        <p:spPr>
          <a:xfrm>
            <a:off x="2989150" y="1512450"/>
            <a:ext cx="4310700" cy="4832700"/>
          </a:xfrm>
          <a:prstGeom prst="rect">
            <a:avLst/>
          </a:prstGeom>
          <a:noFill/>
          <a:ln>
            <a:noFill/>
          </a:ln>
        </p:spPr>
        <p:txBody>
          <a:bodyPr spcFirstLastPara="1" wrap="square" lIns="91425" tIns="91425" rIns="91425" bIns="91425" anchor="t" anchorCtr="0">
            <a:noAutofit/>
          </a:bodyPr>
          <a:lstStyle/>
          <a:p>
            <a:pPr marL="457200" marR="0" lvl="0" indent="-361950" algn="just" rtl="0">
              <a:lnSpc>
                <a:spcPct val="150000"/>
              </a:lnSpc>
              <a:spcBef>
                <a:spcPts val="0"/>
              </a:spcBef>
              <a:spcAft>
                <a:spcPts val="0"/>
              </a:spcAft>
              <a:buClr>
                <a:schemeClr val="dk2"/>
              </a:buClr>
              <a:buSzPts val="2100"/>
              <a:buFont typeface="Century Gothic"/>
              <a:buChar char="●"/>
            </a:pPr>
            <a:r>
              <a:rPr lang="en-US" sz="2100">
                <a:solidFill>
                  <a:schemeClr val="dk2"/>
                </a:solidFill>
                <a:latin typeface="Century Gothic"/>
                <a:ea typeface="Century Gothic"/>
                <a:cs typeface="Century Gothic"/>
                <a:sym typeface="Century Gothic"/>
              </a:rPr>
              <a:t>The PriorityQueue class implements the Queue interface. </a:t>
            </a:r>
            <a:endParaRPr sz="2100">
              <a:solidFill>
                <a:schemeClr val="dk2"/>
              </a:solidFill>
              <a:latin typeface="Century Gothic"/>
              <a:ea typeface="Century Gothic"/>
              <a:cs typeface="Century Gothic"/>
              <a:sym typeface="Century Gothic"/>
            </a:endParaRPr>
          </a:p>
          <a:p>
            <a:pPr marL="457200" marR="0" lvl="0" indent="-361950" algn="just" rtl="0">
              <a:lnSpc>
                <a:spcPct val="150000"/>
              </a:lnSpc>
              <a:spcBef>
                <a:spcPts val="0"/>
              </a:spcBef>
              <a:spcAft>
                <a:spcPts val="0"/>
              </a:spcAft>
              <a:buClr>
                <a:schemeClr val="dk2"/>
              </a:buClr>
              <a:buSzPts val="2100"/>
              <a:buFont typeface="Century Gothic"/>
              <a:buChar char="●"/>
            </a:pPr>
            <a:r>
              <a:rPr lang="en-US" sz="2100">
                <a:solidFill>
                  <a:schemeClr val="dk2"/>
                </a:solidFill>
                <a:latin typeface="Century Gothic"/>
                <a:ea typeface="Century Gothic"/>
                <a:cs typeface="Century Gothic"/>
                <a:sym typeface="Century Gothic"/>
              </a:rPr>
              <a:t>It holds the elements or objects which are to be processed by their priorities. </a:t>
            </a:r>
            <a:endParaRPr sz="2100">
              <a:solidFill>
                <a:schemeClr val="dk2"/>
              </a:solidFill>
              <a:latin typeface="Century Gothic"/>
              <a:ea typeface="Century Gothic"/>
              <a:cs typeface="Century Gothic"/>
              <a:sym typeface="Century Gothic"/>
            </a:endParaRPr>
          </a:p>
          <a:p>
            <a:pPr marL="457200" marR="0" lvl="0" indent="-361950" algn="just" rtl="0">
              <a:lnSpc>
                <a:spcPct val="150000"/>
              </a:lnSpc>
              <a:spcBef>
                <a:spcPts val="0"/>
              </a:spcBef>
              <a:spcAft>
                <a:spcPts val="0"/>
              </a:spcAft>
              <a:buClr>
                <a:schemeClr val="dk2"/>
              </a:buClr>
              <a:buSzPts val="2100"/>
              <a:buFont typeface="Century Gothic"/>
              <a:buChar char="●"/>
            </a:pPr>
            <a:r>
              <a:rPr lang="en-US" sz="2100">
                <a:solidFill>
                  <a:schemeClr val="dk2"/>
                </a:solidFill>
                <a:latin typeface="Century Gothic"/>
                <a:ea typeface="Century Gothic"/>
                <a:cs typeface="Century Gothic"/>
                <a:sym typeface="Century Gothic"/>
              </a:rPr>
              <a:t>PriorityQueue doesn't allow null values to be stored in the queue.</a:t>
            </a:r>
            <a:endParaRPr sz="2100">
              <a:solidFill>
                <a:schemeClr val="dk2"/>
              </a:solidFill>
              <a:latin typeface="Century Gothic"/>
              <a:ea typeface="Century Gothic"/>
              <a:cs typeface="Century Gothic"/>
              <a:sym typeface="Century Gothic"/>
            </a:endParaRPr>
          </a:p>
        </p:txBody>
      </p:sp>
      <p:pic>
        <p:nvPicPr>
          <p:cNvPr id="398" name="Google Shape;398;g265902ad898_0_26"/>
          <p:cNvPicPr preferRelativeResize="0"/>
          <p:nvPr/>
        </p:nvPicPr>
        <p:blipFill rotWithShape="1">
          <a:blip r:embed="rId3">
            <a:alphaModFix/>
          </a:blip>
          <a:srcRect r="73861" b="64378"/>
          <a:stretch/>
        </p:blipFill>
        <p:spPr>
          <a:xfrm>
            <a:off x="10418200" y="4680900"/>
            <a:ext cx="1617800" cy="1901450"/>
          </a:xfrm>
          <a:prstGeom prst="rect">
            <a:avLst/>
          </a:prstGeom>
          <a:noFill/>
          <a:ln>
            <a:noFill/>
          </a:ln>
        </p:spPr>
      </p:pic>
      <p:pic>
        <p:nvPicPr>
          <p:cNvPr id="399" name="Google Shape;399;g265902ad898_0_26"/>
          <p:cNvPicPr preferRelativeResize="0"/>
          <p:nvPr/>
        </p:nvPicPr>
        <p:blipFill rotWithShape="1">
          <a:blip r:embed="rId3">
            <a:alphaModFix/>
          </a:blip>
          <a:srcRect l="33225" r="33877"/>
          <a:stretch/>
        </p:blipFill>
        <p:spPr>
          <a:xfrm>
            <a:off x="7631575" y="760050"/>
            <a:ext cx="2610901" cy="5337900"/>
          </a:xfrm>
          <a:prstGeom prst="rect">
            <a:avLst/>
          </a:prstGeom>
          <a:noFill/>
          <a:ln>
            <a:noFill/>
          </a:ln>
        </p:spPr>
      </p:pic>
      <p:sp>
        <p:nvSpPr>
          <p:cNvPr id="400" name="Google Shape;400;g265902ad898_0_26"/>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b="1"/>
              <a:t>6. Queue Interface</a:t>
            </a:r>
            <a:endParaRPr sz="1150" b="1"/>
          </a:p>
          <a:p>
            <a:pPr marL="0" lvl="0" indent="0" algn="l" rtl="0">
              <a:lnSpc>
                <a:spcPct val="70000"/>
              </a:lnSpc>
              <a:spcBef>
                <a:spcPts val="0"/>
              </a:spcBef>
              <a:spcAft>
                <a:spcPts val="0"/>
              </a:spcAft>
              <a:buSzPts val="770"/>
              <a:buNone/>
            </a:pPr>
            <a:r>
              <a:rPr lang="en-US" sz="1150" b="1"/>
              <a:t>6.1. Priority Queue</a:t>
            </a:r>
            <a:endParaRPr sz="1150" b="1"/>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265902ad898_0_6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06" name="Google Shape;406;g265902ad898_0_69"/>
          <p:cNvSpPr txBox="1"/>
          <p:nvPr/>
        </p:nvSpPr>
        <p:spPr>
          <a:xfrm>
            <a:off x="3084900" y="98525"/>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Priority Queue</a:t>
            </a:r>
            <a:endParaRPr sz="3000" b="1" i="0" u="none" strike="noStrike" cap="none">
              <a:solidFill>
                <a:srgbClr val="000000"/>
              </a:solidFill>
              <a:latin typeface="Century Gothic"/>
              <a:ea typeface="Century Gothic"/>
              <a:cs typeface="Century Gothic"/>
              <a:sym typeface="Century Gothic"/>
            </a:endParaRPr>
          </a:p>
        </p:txBody>
      </p:sp>
      <p:pic>
        <p:nvPicPr>
          <p:cNvPr id="407" name="Google Shape;407;g265902ad898_0_69"/>
          <p:cNvPicPr preferRelativeResize="0"/>
          <p:nvPr/>
        </p:nvPicPr>
        <p:blipFill>
          <a:blip r:embed="rId3">
            <a:alphaModFix/>
          </a:blip>
          <a:stretch>
            <a:fillRect/>
          </a:stretch>
        </p:blipFill>
        <p:spPr>
          <a:xfrm>
            <a:off x="3164250" y="753975"/>
            <a:ext cx="6141026" cy="3664701"/>
          </a:xfrm>
          <a:prstGeom prst="rect">
            <a:avLst/>
          </a:prstGeom>
          <a:noFill/>
          <a:ln>
            <a:noFill/>
          </a:ln>
        </p:spPr>
      </p:pic>
      <p:pic>
        <p:nvPicPr>
          <p:cNvPr id="408" name="Google Shape;408;g265902ad898_0_69"/>
          <p:cNvPicPr preferRelativeResize="0"/>
          <p:nvPr/>
        </p:nvPicPr>
        <p:blipFill>
          <a:blip r:embed="rId4">
            <a:alphaModFix/>
          </a:blip>
          <a:stretch>
            <a:fillRect/>
          </a:stretch>
        </p:blipFill>
        <p:spPr>
          <a:xfrm>
            <a:off x="3164251" y="4871000"/>
            <a:ext cx="6141025" cy="1918400"/>
          </a:xfrm>
          <a:prstGeom prst="rect">
            <a:avLst/>
          </a:prstGeom>
          <a:noFill/>
          <a:ln>
            <a:noFill/>
          </a:ln>
        </p:spPr>
      </p:pic>
      <p:sp>
        <p:nvSpPr>
          <p:cNvPr id="409" name="Google Shape;409;g265902ad898_0_69"/>
          <p:cNvSpPr txBox="1"/>
          <p:nvPr/>
        </p:nvSpPr>
        <p:spPr>
          <a:xfrm>
            <a:off x="3104950" y="4450475"/>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000">
                <a:latin typeface="Century Gothic"/>
                <a:ea typeface="Century Gothic"/>
                <a:cs typeface="Century Gothic"/>
                <a:sym typeface="Century Gothic"/>
              </a:rPr>
              <a:t>Output:</a:t>
            </a:r>
            <a:endParaRPr sz="2000" i="0" u="none" strike="noStrike" cap="none">
              <a:solidFill>
                <a:srgbClr val="000000"/>
              </a:solidFill>
              <a:latin typeface="Century Gothic"/>
              <a:ea typeface="Century Gothic"/>
              <a:cs typeface="Century Gothic"/>
              <a:sym typeface="Century Gothic"/>
            </a:endParaRPr>
          </a:p>
        </p:txBody>
      </p:sp>
      <p:sp>
        <p:nvSpPr>
          <p:cNvPr id="410" name="Google Shape;410;g265902ad898_0_69"/>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b="1"/>
              <a:t>6. Queue Interface</a:t>
            </a:r>
            <a:endParaRPr sz="1150" b="1"/>
          </a:p>
          <a:p>
            <a:pPr marL="0" lvl="0" indent="0" algn="l" rtl="0">
              <a:lnSpc>
                <a:spcPct val="70000"/>
              </a:lnSpc>
              <a:spcBef>
                <a:spcPts val="0"/>
              </a:spcBef>
              <a:spcAft>
                <a:spcPts val="0"/>
              </a:spcAft>
              <a:buSzPts val="770"/>
              <a:buNone/>
            </a:pPr>
            <a:r>
              <a:rPr lang="en-US" sz="1150" b="1"/>
              <a:t>6.1. Priority Queue</a:t>
            </a:r>
            <a:endParaRPr sz="1150" b="1"/>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938013" y="1991469"/>
            <a:ext cx="9756000" cy="2291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6"/>
              </a:buClr>
              <a:buSzPts val="4800"/>
              <a:buFont typeface="Century Gothic"/>
              <a:buNone/>
            </a:pPr>
            <a:r>
              <a:rPr lang="en-US" sz="4800" b="1">
                <a:solidFill>
                  <a:schemeClr val="accent6"/>
                </a:solidFill>
              </a:rPr>
              <a:t>Data structures in Java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2ae0ce3a9cf_0_123"/>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16" name="Google Shape;416;g2ae0ce3a9cf_0_123"/>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Deque Interface</a:t>
            </a:r>
            <a:endParaRPr sz="3000" b="1" i="0" u="none" strike="noStrike" cap="none">
              <a:solidFill>
                <a:srgbClr val="000000"/>
              </a:solidFill>
              <a:latin typeface="Century Gothic"/>
              <a:ea typeface="Century Gothic"/>
              <a:cs typeface="Century Gothic"/>
              <a:sym typeface="Century Gothic"/>
            </a:endParaRPr>
          </a:p>
        </p:txBody>
      </p:sp>
      <p:sp>
        <p:nvSpPr>
          <p:cNvPr id="417" name="Google Shape;417;g2ae0ce3a9cf_0_123"/>
          <p:cNvSpPr txBox="1"/>
          <p:nvPr/>
        </p:nvSpPr>
        <p:spPr>
          <a:xfrm>
            <a:off x="3046625" y="1406125"/>
            <a:ext cx="8847600" cy="2808600"/>
          </a:xfrm>
          <a:prstGeom prst="rect">
            <a:avLst/>
          </a:prstGeom>
          <a:noFill/>
          <a:ln>
            <a:noFill/>
          </a:ln>
        </p:spPr>
        <p:txBody>
          <a:bodyPr spcFirstLastPara="1" wrap="square" lIns="91425" tIns="91425" rIns="91425" bIns="91425" anchor="t" anchorCtr="0">
            <a:noAutofit/>
          </a:bodyPr>
          <a:lstStyle/>
          <a:p>
            <a:pPr marL="0" lvl="0" indent="0" algn="just" rtl="0">
              <a:lnSpc>
                <a:spcPct val="130000"/>
              </a:lnSpc>
              <a:spcBef>
                <a:spcPts val="0"/>
              </a:spcBef>
              <a:spcAft>
                <a:spcPts val="0"/>
              </a:spcAft>
              <a:buClr>
                <a:schemeClr val="dk2"/>
              </a:buClr>
              <a:buSzPts val="1100"/>
              <a:buFont typeface="Arial"/>
              <a:buNone/>
            </a:pPr>
            <a:r>
              <a:rPr lang="en-US" sz="2300">
                <a:solidFill>
                  <a:schemeClr val="dk2"/>
                </a:solidFill>
                <a:latin typeface="Century Gothic"/>
                <a:ea typeface="Century Gothic"/>
                <a:cs typeface="Century Gothic"/>
                <a:sym typeface="Century Gothic"/>
              </a:rPr>
              <a:t>Deque interface extends the Queue interface. In Deque, we</a:t>
            </a:r>
            <a:endParaRPr sz="2300">
              <a:solidFill>
                <a:schemeClr val="dk2"/>
              </a:solidFill>
              <a:latin typeface="Century Gothic"/>
              <a:ea typeface="Century Gothic"/>
              <a:cs typeface="Century Gothic"/>
              <a:sym typeface="Century Gothic"/>
            </a:endParaRPr>
          </a:p>
          <a:p>
            <a:pPr marL="0" lvl="0" indent="0" algn="just" rtl="0">
              <a:lnSpc>
                <a:spcPct val="130000"/>
              </a:lnSpc>
              <a:spcBef>
                <a:spcPts val="0"/>
              </a:spcBef>
              <a:spcAft>
                <a:spcPts val="0"/>
              </a:spcAft>
              <a:buClr>
                <a:schemeClr val="dk2"/>
              </a:buClr>
              <a:buSzPts val="1100"/>
              <a:buFont typeface="Arial"/>
              <a:buNone/>
            </a:pPr>
            <a:r>
              <a:rPr lang="en-US" sz="2300">
                <a:solidFill>
                  <a:schemeClr val="dk2"/>
                </a:solidFill>
                <a:latin typeface="Century Gothic"/>
                <a:ea typeface="Century Gothic"/>
                <a:cs typeface="Century Gothic"/>
                <a:sym typeface="Century Gothic"/>
              </a:rPr>
              <a:t>can remove and add the elements from both the side.</a:t>
            </a:r>
            <a:endParaRPr sz="2300">
              <a:solidFill>
                <a:schemeClr val="dk2"/>
              </a:solidFill>
              <a:latin typeface="Century Gothic"/>
              <a:ea typeface="Century Gothic"/>
              <a:cs typeface="Century Gothic"/>
              <a:sym typeface="Century Gothic"/>
            </a:endParaRPr>
          </a:p>
          <a:p>
            <a:pPr marL="0" lvl="0" indent="0" algn="just" rtl="0">
              <a:lnSpc>
                <a:spcPct val="130000"/>
              </a:lnSpc>
              <a:spcBef>
                <a:spcPts val="0"/>
              </a:spcBef>
              <a:spcAft>
                <a:spcPts val="0"/>
              </a:spcAft>
              <a:buClr>
                <a:schemeClr val="dk2"/>
              </a:buClr>
              <a:buSzPts val="1100"/>
              <a:buFont typeface="Arial"/>
              <a:buNone/>
            </a:pPr>
            <a:endParaRPr sz="2300">
              <a:solidFill>
                <a:schemeClr val="dk2"/>
              </a:solidFill>
              <a:latin typeface="Century Gothic"/>
              <a:ea typeface="Century Gothic"/>
              <a:cs typeface="Century Gothic"/>
              <a:sym typeface="Century Gothic"/>
            </a:endParaRPr>
          </a:p>
          <a:p>
            <a:pPr marL="0" lvl="0" indent="0" algn="just" rtl="0">
              <a:lnSpc>
                <a:spcPct val="130000"/>
              </a:lnSpc>
              <a:spcBef>
                <a:spcPts val="0"/>
              </a:spcBef>
              <a:spcAft>
                <a:spcPts val="0"/>
              </a:spcAft>
              <a:buClr>
                <a:schemeClr val="dk2"/>
              </a:buClr>
              <a:buSzPts val="1100"/>
              <a:buFont typeface="Arial"/>
              <a:buNone/>
            </a:pPr>
            <a:r>
              <a:rPr lang="en-US" sz="2300">
                <a:solidFill>
                  <a:schemeClr val="dk2"/>
                </a:solidFill>
                <a:latin typeface="Century Gothic"/>
                <a:ea typeface="Century Gothic"/>
                <a:cs typeface="Century Gothic"/>
                <a:sym typeface="Century Gothic"/>
              </a:rPr>
              <a:t>Deque stands for a double-ended queue which enables us to perform the operations at both the ends.</a:t>
            </a:r>
            <a:endParaRPr sz="2300">
              <a:solidFill>
                <a:schemeClr val="dk2"/>
              </a:solidFill>
              <a:latin typeface="Century Gothic"/>
              <a:ea typeface="Century Gothic"/>
              <a:cs typeface="Century Gothic"/>
              <a:sym typeface="Century Gothic"/>
            </a:endParaRPr>
          </a:p>
          <a:p>
            <a:pPr marL="0" lvl="0" indent="0" algn="just" rtl="0">
              <a:lnSpc>
                <a:spcPct val="130000"/>
              </a:lnSpc>
              <a:spcBef>
                <a:spcPts val="0"/>
              </a:spcBef>
              <a:spcAft>
                <a:spcPts val="0"/>
              </a:spcAft>
              <a:buClr>
                <a:schemeClr val="dk2"/>
              </a:buClr>
              <a:buSzPts val="1100"/>
              <a:buFont typeface="Arial"/>
              <a:buNone/>
            </a:pPr>
            <a:endParaRPr sz="2300">
              <a:solidFill>
                <a:schemeClr val="dk2"/>
              </a:solidFill>
              <a:latin typeface="Century Gothic"/>
              <a:ea typeface="Century Gothic"/>
              <a:cs typeface="Century Gothic"/>
              <a:sym typeface="Century Gothic"/>
            </a:endParaRPr>
          </a:p>
          <a:p>
            <a:pPr marL="0" lvl="0" indent="0" algn="just" rtl="0">
              <a:lnSpc>
                <a:spcPct val="130000"/>
              </a:lnSpc>
              <a:spcBef>
                <a:spcPts val="0"/>
              </a:spcBef>
              <a:spcAft>
                <a:spcPts val="0"/>
              </a:spcAft>
              <a:buClr>
                <a:schemeClr val="dk2"/>
              </a:buClr>
              <a:buSzPts val="1100"/>
              <a:buFont typeface="Arial"/>
              <a:buNone/>
            </a:pPr>
            <a:r>
              <a:rPr lang="en-US" sz="2300">
                <a:solidFill>
                  <a:schemeClr val="dk2"/>
                </a:solidFill>
                <a:latin typeface="Century Gothic"/>
                <a:ea typeface="Century Gothic"/>
                <a:cs typeface="Century Gothic"/>
                <a:sym typeface="Century Gothic"/>
              </a:rPr>
              <a:t>Deque can be instantiated as:</a:t>
            </a:r>
            <a:endParaRPr sz="2300">
              <a:solidFill>
                <a:schemeClr val="dk2"/>
              </a:solidFill>
              <a:latin typeface="Century Gothic"/>
              <a:ea typeface="Century Gothic"/>
              <a:cs typeface="Century Gothic"/>
              <a:sym typeface="Century Gothic"/>
            </a:endParaRPr>
          </a:p>
          <a:p>
            <a:pPr marL="0" marR="0" lvl="0" indent="0" algn="just" rtl="0">
              <a:lnSpc>
                <a:spcPct val="120000"/>
              </a:lnSpc>
              <a:spcBef>
                <a:spcPts val="0"/>
              </a:spcBef>
              <a:spcAft>
                <a:spcPts val="0"/>
              </a:spcAft>
              <a:buClr>
                <a:srgbClr val="000000"/>
              </a:buClr>
              <a:buSzPts val="1400"/>
              <a:buFont typeface="Arial"/>
              <a:buNone/>
            </a:pPr>
            <a:endParaRPr sz="2300">
              <a:solidFill>
                <a:schemeClr val="dk2"/>
              </a:solidFill>
              <a:latin typeface="Century Gothic"/>
              <a:ea typeface="Century Gothic"/>
              <a:cs typeface="Century Gothic"/>
              <a:sym typeface="Century Gothic"/>
            </a:endParaRPr>
          </a:p>
        </p:txBody>
      </p:sp>
      <p:pic>
        <p:nvPicPr>
          <p:cNvPr id="418" name="Google Shape;418;g2ae0ce3a9cf_0_123"/>
          <p:cNvPicPr preferRelativeResize="0"/>
          <p:nvPr/>
        </p:nvPicPr>
        <p:blipFill rotWithShape="1">
          <a:blip r:embed="rId3">
            <a:alphaModFix/>
          </a:blip>
          <a:srcRect t="4589"/>
          <a:stretch/>
        </p:blipFill>
        <p:spPr>
          <a:xfrm>
            <a:off x="3420975" y="4984200"/>
            <a:ext cx="4782675" cy="1160625"/>
          </a:xfrm>
          <a:prstGeom prst="rect">
            <a:avLst/>
          </a:prstGeom>
          <a:noFill/>
          <a:ln w="19050" cap="flat" cmpd="sng">
            <a:solidFill>
              <a:schemeClr val="dk1"/>
            </a:solidFill>
            <a:prstDash val="solid"/>
            <a:round/>
            <a:headEnd type="none" w="sm" len="sm"/>
            <a:tailEnd type="none" w="sm" len="sm"/>
          </a:ln>
        </p:spPr>
      </p:pic>
      <p:sp>
        <p:nvSpPr>
          <p:cNvPr id="419" name="Google Shape;419;g2ae0ce3a9cf_0_123"/>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b="1"/>
              <a:t>6. Queue Interface</a:t>
            </a:r>
            <a:endParaRPr sz="1150" b="1"/>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b="1"/>
              <a:t>6.2. Deque Interface</a:t>
            </a:r>
            <a:endParaRPr sz="1150" b="1"/>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265902ad898_0_83"/>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25" name="Google Shape;425;g265902ad898_0_83"/>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ArrayDeque</a:t>
            </a:r>
            <a:endParaRPr sz="3000" b="1" i="0" u="none" strike="noStrike" cap="none">
              <a:solidFill>
                <a:srgbClr val="000000"/>
              </a:solidFill>
              <a:latin typeface="Century Gothic"/>
              <a:ea typeface="Century Gothic"/>
              <a:cs typeface="Century Gothic"/>
              <a:sym typeface="Century Gothic"/>
            </a:endParaRPr>
          </a:p>
        </p:txBody>
      </p:sp>
      <p:sp>
        <p:nvSpPr>
          <p:cNvPr id="426" name="Google Shape;426;g265902ad898_0_83"/>
          <p:cNvSpPr txBox="1"/>
          <p:nvPr/>
        </p:nvSpPr>
        <p:spPr>
          <a:xfrm>
            <a:off x="3046625" y="1406125"/>
            <a:ext cx="4343400" cy="2808600"/>
          </a:xfrm>
          <a:prstGeom prst="rect">
            <a:avLst/>
          </a:prstGeom>
          <a:noFill/>
          <a:ln>
            <a:noFill/>
          </a:ln>
        </p:spPr>
        <p:txBody>
          <a:bodyPr spcFirstLastPara="1" wrap="square" lIns="91425" tIns="91425" rIns="91425" bIns="91425" anchor="t" anchorCtr="0">
            <a:noAutofit/>
          </a:bodyPr>
          <a:lstStyle/>
          <a:p>
            <a:pPr marL="457200" marR="0" lvl="0" indent="-355600" algn="just" rtl="0">
              <a:lnSpc>
                <a:spcPct val="150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ArrayDeque class implements the Deque interface. </a:t>
            </a:r>
            <a:endParaRPr sz="2000">
              <a:solidFill>
                <a:schemeClr val="dk2"/>
              </a:solidFill>
              <a:latin typeface="Century Gothic"/>
              <a:ea typeface="Century Gothic"/>
              <a:cs typeface="Century Gothic"/>
              <a:sym typeface="Century Gothic"/>
            </a:endParaRPr>
          </a:p>
          <a:p>
            <a:pPr marL="457200" marR="0" lvl="0" indent="-355600" algn="just" rtl="0">
              <a:lnSpc>
                <a:spcPct val="150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It facilitates us to use the Deque. </a:t>
            </a:r>
            <a:endParaRPr sz="2000">
              <a:solidFill>
                <a:schemeClr val="dk2"/>
              </a:solidFill>
              <a:latin typeface="Century Gothic"/>
              <a:ea typeface="Century Gothic"/>
              <a:cs typeface="Century Gothic"/>
              <a:sym typeface="Century Gothic"/>
            </a:endParaRPr>
          </a:p>
          <a:p>
            <a:pPr marL="457200" marR="0" lvl="0" indent="-355600" algn="just" rtl="0">
              <a:lnSpc>
                <a:spcPct val="150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Unlike queue, we can add or delete the elements from both the ends. </a:t>
            </a:r>
            <a:endParaRPr sz="2000">
              <a:solidFill>
                <a:schemeClr val="dk2"/>
              </a:solidFill>
              <a:latin typeface="Century Gothic"/>
              <a:ea typeface="Century Gothic"/>
              <a:cs typeface="Century Gothic"/>
              <a:sym typeface="Century Gothic"/>
            </a:endParaRPr>
          </a:p>
          <a:p>
            <a:pPr marL="457200" marR="0" lvl="0" indent="-355600" algn="just" rtl="0">
              <a:lnSpc>
                <a:spcPct val="150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ArrayDeque is faster than ArrayList and Stack and has no capacity restrictions.</a:t>
            </a:r>
            <a:endParaRPr sz="2000">
              <a:solidFill>
                <a:schemeClr val="dk2"/>
              </a:solidFill>
              <a:latin typeface="Century Gothic"/>
              <a:ea typeface="Century Gothic"/>
              <a:cs typeface="Century Gothic"/>
              <a:sym typeface="Century Gothic"/>
            </a:endParaRPr>
          </a:p>
        </p:txBody>
      </p:sp>
      <p:pic>
        <p:nvPicPr>
          <p:cNvPr id="427" name="Google Shape;427;g265902ad898_0_83"/>
          <p:cNvPicPr preferRelativeResize="0"/>
          <p:nvPr/>
        </p:nvPicPr>
        <p:blipFill>
          <a:blip r:embed="rId3">
            <a:alphaModFix/>
          </a:blip>
          <a:stretch>
            <a:fillRect/>
          </a:stretch>
        </p:blipFill>
        <p:spPr>
          <a:xfrm>
            <a:off x="7742850" y="1616775"/>
            <a:ext cx="4277800" cy="3359200"/>
          </a:xfrm>
          <a:prstGeom prst="rect">
            <a:avLst/>
          </a:prstGeom>
          <a:noFill/>
          <a:ln>
            <a:noFill/>
          </a:ln>
        </p:spPr>
      </p:pic>
      <p:pic>
        <p:nvPicPr>
          <p:cNvPr id="428" name="Google Shape;428;g265902ad898_0_83"/>
          <p:cNvPicPr preferRelativeResize="0"/>
          <p:nvPr/>
        </p:nvPicPr>
        <p:blipFill rotWithShape="1">
          <a:blip r:embed="rId4">
            <a:alphaModFix/>
          </a:blip>
          <a:srcRect r="13419"/>
          <a:stretch/>
        </p:blipFill>
        <p:spPr>
          <a:xfrm>
            <a:off x="7742850" y="5177650"/>
            <a:ext cx="4277800" cy="1030000"/>
          </a:xfrm>
          <a:prstGeom prst="rect">
            <a:avLst/>
          </a:prstGeom>
          <a:noFill/>
          <a:ln>
            <a:noFill/>
          </a:ln>
        </p:spPr>
      </p:pic>
      <p:sp>
        <p:nvSpPr>
          <p:cNvPr id="429" name="Google Shape;429;g265902ad898_0_83"/>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b="1"/>
              <a:t>6. Queue Interface</a:t>
            </a:r>
            <a:endParaRPr sz="1150" b="1"/>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b="1"/>
              <a:t>6.3. ArrayDeque</a:t>
            </a:r>
            <a:endParaRPr sz="1150" b="1"/>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65902ad898_0_9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35" name="Google Shape;435;g265902ad898_0_95"/>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Set Interface</a:t>
            </a:r>
            <a:endParaRPr sz="3000" b="1" i="0" u="none" strike="noStrike" cap="none">
              <a:solidFill>
                <a:srgbClr val="000000"/>
              </a:solidFill>
              <a:latin typeface="Century Gothic"/>
              <a:ea typeface="Century Gothic"/>
              <a:cs typeface="Century Gothic"/>
              <a:sym typeface="Century Gothic"/>
            </a:endParaRPr>
          </a:p>
        </p:txBody>
      </p:sp>
      <p:sp>
        <p:nvSpPr>
          <p:cNvPr id="436" name="Google Shape;436;g265902ad898_0_95"/>
          <p:cNvSpPr txBox="1"/>
          <p:nvPr/>
        </p:nvSpPr>
        <p:spPr>
          <a:xfrm>
            <a:off x="3046625" y="1315800"/>
            <a:ext cx="8847600" cy="2808600"/>
          </a:xfrm>
          <a:prstGeom prst="rect">
            <a:avLst/>
          </a:prstGeom>
          <a:noFill/>
          <a:ln>
            <a:noFill/>
          </a:ln>
        </p:spPr>
        <p:txBody>
          <a:bodyPr spcFirstLastPara="1" wrap="square" lIns="91425" tIns="91425" rIns="91425" bIns="91425" anchor="t" anchorCtr="0">
            <a:noAutofit/>
          </a:bodyPr>
          <a:lstStyle/>
          <a:p>
            <a:pPr marL="0" lvl="0" indent="0" algn="just" rtl="0">
              <a:lnSpc>
                <a:spcPct val="130000"/>
              </a:lnSpc>
              <a:spcBef>
                <a:spcPts val="0"/>
              </a:spcBef>
              <a:spcAft>
                <a:spcPts val="0"/>
              </a:spcAft>
              <a:buClr>
                <a:schemeClr val="dk2"/>
              </a:buClr>
              <a:buSzPts val="1100"/>
              <a:buFont typeface="Arial"/>
              <a:buNone/>
            </a:pPr>
            <a:r>
              <a:rPr lang="en-US" sz="2300">
                <a:solidFill>
                  <a:schemeClr val="dk2"/>
                </a:solidFill>
                <a:latin typeface="Century Gothic"/>
                <a:ea typeface="Century Gothic"/>
                <a:cs typeface="Century Gothic"/>
                <a:sym typeface="Century Gothic"/>
              </a:rPr>
              <a:t>Set Interface in Java is present in java.util package. </a:t>
            </a:r>
            <a:endParaRPr sz="2300">
              <a:solidFill>
                <a:schemeClr val="dk2"/>
              </a:solidFill>
              <a:latin typeface="Century Gothic"/>
              <a:ea typeface="Century Gothic"/>
              <a:cs typeface="Century Gothic"/>
              <a:sym typeface="Century Gothic"/>
            </a:endParaRPr>
          </a:p>
          <a:p>
            <a:pPr marL="0" lvl="0" indent="0" algn="just" rtl="0">
              <a:lnSpc>
                <a:spcPct val="130000"/>
              </a:lnSpc>
              <a:spcBef>
                <a:spcPts val="0"/>
              </a:spcBef>
              <a:spcAft>
                <a:spcPts val="0"/>
              </a:spcAft>
              <a:buClr>
                <a:schemeClr val="dk2"/>
              </a:buClr>
              <a:buSzPts val="1100"/>
              <a:buFont typeface="Arial"/>
              <a:buNone/>
            </a:pPr>
            <a:r>
              <a:rPr lang="en-US" sz="2300">
                <a:solidFill>
                  <a:schemeClr val="dk2"/>
                </a:solidFill>
                <a:latin typeface="Century Gothic"/>
                <a:ea typeface="Century Gothic"/>
                <a:cs typeface="Century Gothic"/>
                <a:sym typeface="Century Gothic"/>
              </a:rPr>
              <a:t>It extends the Collection interface. It represents the unordered set of elements which doesn't allow us to store the duplicate items. </a:t>
            </a:r>
            <a:endParaRPr sz="2300">
              <a:solidFill>
                <a:schemeClr val="dk2"/>
              </a:solidFill>
              <a:latin typeface="Century Gothic"/>
              <a:ea typeface="Century Gothic"/>
              <a:cs typeface="Century Gothic"/>
              <a:sym typeface="Century Gothic"/>
            </a:endParaRPr>
          </a:p>
          <a:p>
            <a:pPr marL="0" lvl="0" indent="0" algn="just" rtl="0">
              <a:lnSpc>
                <a:spcPct val="130000"/>
              </a:lnSpc>
              <a:spcBef>
                <a:spcPts val="0"/>
              </a:spcBef>
              <a:spcAft>
                <a:spcPts val="0"/>
              </a:spcAft>
              <a:buClr>
                <a:schemeClr val="dk2"/>
              </a:buClr>
              <a:buSzPts val="1100"/>
              <a:buFont typeface="Arial"/>
              <a:buNone/>
            </a:pPr>
            <a:r>
              <a:rPr lang="en-US" sz="2300">
                <a:solidFill>
                  <a:schemeClr val="dk2"/>
                </a:solidFill>
                <a:latin typeface="Century Gothic"/>
                <a:ea typeface="Century Gothic"/>
                <a:cs typeface="Century Gothic"/>
                <a:sym typeface="Century Gothic"/>
              </a:rPr>
              <a:t>We can store at most one null value in Set. Set is implemented by HashSet, LinkedHashSet, and TreeSet</a:t>
            </a:r>
            <a:endParaRPr sz="2300">
              <a:solidFill>
                <a:schemeClr val="dk2"/>
              </a:solidFill>
              <a:latin typeface="Century Gothic"/>
              <a:ea typeface="Century Gothic"/>
              <a:cs typeface="Century Gothic"/>
              <a:sym typeface="Century Gothic"/>
            </a:endParaRPr>
          </a:p>
          <a:p>
            <a:pPr marL="0" lvl="0" indent="0" algn="just" rtl="0">
              <a:lnSpc>
                <a:spcPct val="130000"/>
              </a:lnSpc>
              <a:spcBef>
                <a:spcPts val="0"/>
              </a:spcBef>
              <a:spcAft>
                <a:spcPts val="0"/>
              </a:spcAft>
              <a:buClr>
                <a:schemeClr val="dk2"/>
              </a:buClr>
              <a:buSzPts val="1100"/>
              <a:buFont typeface="Arial"/>
              <a:buNone/>
            </a:pPr>
            <a:r>
              <a:rPr lang="en-US" sz="2300">
                <a:solidFill>
                  <a:schemeClr val="dk2"/>
                </a:solidFill>
                <a:latin typeface="Century Gothic"/>
                <a:ea typeface="Century Gothic"/>
                <a:cs typeface="Century Gothic"/>
                <a:sym typeface="Century Gothic"/>
              </a:rPr>
              <a:t>Set in collection framework can be instantiated as:</a:t>
            </a:r>
            <a:endParaRPr sz="2300">
              <a:solidFill>
                <a:schemeClr val="dk2"/>
              </a:solidFill>
              <a:latin typeface="Century Gothic"/>
              <a:ea typeface="Century Gothic"/>
              <a:cs typeface="Century Gothic"/>
              <a:sym typeface="Century Gothic"/>
            </a:endParaRPr>
          </a:p>
          <a:p>
            <a:pPr marL="0" marR="0" lvl="0" indent="0" algn="just" rtl="0">
              <a:lnSpc>
                <a:spcPct val="120000"/>
              </a:lnSpc>
              <a:spcBef>
                <a:spcPts val="0"/>
              </a:spcBef>
              <a:spcAft>
                <a:spcPts val="0"/>
              </a:spcAft>
              <a:buClr>
                <a:srgbClr val="000000"/>
              </a:buClr>
              <a:buSzPts val="1400"/>
              <a:buFont typeface="Arial"/>
              <a:buNone/>
            </a:pPr>
            <a:endParaRPr sz="2300">
              <a:solidFill>
                <a:schemeClr val="dk2"/>
              </a:solidFill>
              <a:latin typeface="Century Gothic"/>
              <a:ea typeface="Century Gothic"/>
              <a:cs typeface="Century Gothic"/>
              <a:sym typeface="Century Gothic"/>
            </a:endParaRPr>
          </a:p>
        </p:txBody>
      </p:sp>
      <p:pic>
        <p:nvPicPr>
          <p:cNvPr id="437" name="Google Shape;437;g265902ad898_0_95"/>
          <p:cNvPicPr preferRelativeResize="0"/>
          <p:nvPr/>
        </p:nvPicPr>
        <p:blipFill>
          <a:blip r:embed="rId3">
            <a:alphaModFix/>
          </a:blip>
          <a:stretch>
            <a:fillRect/>
          </a:stretch>
        </p:blipFill>
        <p:spPr>
          <a:xfrm>
            <a:off x="3412100" y="4778925"/>
            <a:ext cx="6447149" cy="1603200"/>
          </a:xfrm>
          <a:prstGeom prst="rect">
            <a:avLst/>
          </a:prstGeom>
          <a:noFill/>
          <a:ln w="19050" cap="flat" cmpd="sng">
            <a:solidFill>
              <a:schemeClr val="dk2"/>
            </a:solidFill>
            <a:prstDash val="solid"/>
            <a:round/>
            <a:headEnd type="none" w="sm" len="sm"/>
            <a:tailEnd type="none" w="sm" len="sm"/>
          </a:ln>
        </p:spPr>
      </p:pic>
      <p:sp>
        <p:nvSpPr>
          <p:cNvPr id="438" name="Google Shape;438;g265902ad898_0_95"/>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b="1"/>
              <a:t>7. Set Interface</a:t>
            </a:r>
            <a:endParaRPr sz="1150" b="1"/>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265902ad898_0_10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44" name="Google Shape;444;g265902ad898_0_105"/>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HashSet</a:t>
            </a:r>
            <a:endParaRPr sz="3000" b="1" i="0" u="none" strike="noStrike" cap="none">
              <a:solidFill>
                <a:srgbClr val="000000"/>
              </a:solidFill>
              <a:latin typeface="Century Gothic"/>
              <a:ea typeface="Century Gothic"/>
              <a:cs typeface="Century Gothic"/>
              <a:sym typeface="Century Gothic"/>
            </a:endParaRPr>
          </a:p>
        </p:txBody>
      </p:sp>
      <p:sp>
        <p:nvSpPr>
          <p:cNvPr id="445" name="Google Shape;445;g265902ad898_0_105"/>
          <p:cNvSpPr txBox="1"/>
          <p:nvPr/>
        </p:nvSpPr>
        <p:spPr>
          <a:xfrm>
            <a:off x="2921750" y="1417475"/>
            <a:ext cx="4343400" cy="4713900"/>
          </a:xfrm>
          <a:prstGeom prst="rect">
            <a:avLst/>
          </a:prstGeom>
          <a:noFill/>
          <a:ln>
            <a:noFill/>
          </a:ln>
        </p:spPr>
        <p:txBody>
          <a:bodyPr spcFirstLastPara="1" wrap="square" lIns="91425" tIns="91425" rIns="91425" bIns="91425" anchor="t" anchorCtr="0">
            <a:noAutofit/>
          </a:bodyPr>
          <a:lstStyle/>
          <a:p>
            <a:pPr marL="457200" marR="0" lvl="0" indent="-374650" algn="just" rtl="0">
              <a:lnSpc>
                <a:spcPct val="150000"/>
              </a:lnSpc>
              <a:spcBef>
                <a:spcPts val="0"/>
              </a:spcBef>
              <a:spcAft>
                <a:spcPts val="0"/>
              </a:spcAft>
              <a:buClr>
                <a:schemeClr val="dk2"/>
              </a:buClr>
              <a:buSzPts val="2300"/>
              <a:buFont typeface="Century Gothic"/>
              <a:buChar char="●"/>
            </a:pPr>
            <a:r>
              <a:rPr lang="en-US" sz="2300">
                <a:solidFill>
                  <a:schemeClr val="dk2"/>
                </a:solidFill>
                <a:latin typeface="Century Gothic"/>
                <a:ea typeface="Century Gothic"/>
                <a:cs typeface="Century Gothic"/>
                <a:sym typeface="Century Gothic"/>
              </a:rPr>
              <a:t>HashSet class implements Set Interface. </a:t>
            </a:r>
            <a:endParaRPr sz="2300">
              <a:solidFill>
                <a:schemeClr val="dk2"/>
              </a:solidFill>
              <a:latin typeface="Century Gothic"/>
              <a:ea typeface="Century Gothic"/>
              <a:cs typeface="Century Gothic"/>
              <a:sym typeface="Century Gothic"/>
            </a:endParaRPr>
          </a:p>
          <a:p>
            <a:pPr marL="457200" marR="0" lvl="0" indent="-374650" algn="just" rtl="0">
              <a:lnSpc>
                <a:spcPct val="150000"/>
              </a:lnSpc>
              <a:spcBef>
                <a:spcPts val="0"/>
              </a:spcBef>
              <a:spcAft>
                <a:spcPts val="0"/>
              </a:spcAft>
              <a:buClr>
                <a:schemeClr val="dk2"/>
              </a:buClr>
              <a:buSzPts val="2300"/>
              <a:buFont typeface="Century Gothic"/>
              <a:buChar char="●"/>
            </a:pPr>
            <a:r>
              <a:rPr lang="en-US" sz="2300">
                <a:solidFill>
                  <a:schemeClr val="dk2"/>
                </a:solidFill>
                <a:latin typeface="Century Gothic"/>
                <a:ea typeface="Century Gothic"/>
                <a:cs typeface="Century Gothic"/>
                <a:sym typeface="Century Gothic"/>
              </a:rPr>
              <a:t>It represents the collection that uses a hash table for storage. </a:t>
            </a:r>
            <a:endParaRPr sz="2300">
              <a:solidFill>
                <a:schemeClr val="dk2"/>
              </a:solidFill>
              <a:latin typeface="Century Gothic"/>
              <a:ea typeface="Century Gothic"/>
              <a:cs typeface="Century Gothic"/>
              <a:sym typeface="Century Gothic"/>
            </a:endParaRPr>
          </a:p>
          <a:p>
            <a:pPr marL="457200" marR="0" lvl="0" indent="-374650" algn="just" rtl="0">
              <a:lnSpc>
                <a:spcPct val="150000"/>
              </a:lnSpc>
              <a:spcBef>
                <a:spcPts val="0"/>
              </a:spcBef>
              <a:spcAft>
                <a:spcPts val="0"/>
              </a:spcAft>
              <a:buClr>
                <a:schemeClr val="dk2"/>
              </a:buClr>
              <a:buSzPts val="2300"/>
              <a:buFont typeface="Century Gothic"/>
              <a:buChar char="●"/>
            </a:pPr>
            <a:r>
              <a:rPr lang="en-US" sz="2300">
                <a:solidFill>
                  <a:schemeClr val="dk2"/>
                </a:solidFill>
                <a:latin typeface="Century Gothic"/>
                <a:ea typeface="Century Gothic"/>
                <a:cs typeface="Century Gothic"/>
                <a:sym typeface="Century Gothic"/>
              </a:rPr>
              <a:t>Hashing is used to store the elements in the HashSet. </a:t>
            </a:r>
            <a:endParaRPr sz="2300">
              <a:solidFill>
                <a:schemeClr val="dk2"/>
              </a:solidFill>
              <a:latin typeface="Century Gothic"/>
              <a:ea typeface="Century Gothic"/>
              <a:cs typeface="Century Gothic"/>
              <a:sym typeface="Century Gothic"/>
            </a:endParaRPr>
          </a:p>
          <a:p>
            <a:pPr marL="457200" marR="0" lvl="0" indent="-374650" algn="just" rtl="0">
              <a:lnSpc>
                <a:spcPct val="150000"/>
              </a:lnSpc>
              <a:spcBef>
                <a:spcPts val="0"/>
              </a:spcBef>
              <a:spcAft>
                <a:spcPts val="0"/>
              </a:spcAft>
              <a:buClr>
                <a:schemeClr val="dk2"/>
              </a:buClr>
              <a:buSzPts val="2300"/>
              <a:buFont typeface="Century Gothic"/>
              <a:buChar char="●"/>
            </a:pPr>
            <a:r>
              <a:rPr lang="en-US" sz="2300">
                <a:solidFill>
                  <a:schemeClr val="dk2"/>
                </a:solidFill>
                <a:latin typeface="Century Gothic"/>
                <a:ea typeface="Century Gothic"/>
                <a:cs typeface="Century Gothic"/>
                <a:sym typeface="Century Gothic"/>
              </a:rPr>
              <a:t>It contains unique items.</a:t>
            </a:r>
            <a:endParaRPr sz="2300">
              <a:solidFill>
                <a:schemeClr val="dk2"/>
              </a:solidFill>
              <a:latin typeface="Century Gothic"/>
              <a:ea typeface="Century Gothic"/>
              <a:cs typeface="Century Gothic"/>
              <a:sym typeface="Century Gothic"/>
            </a:endParaRPr>
          </a:p>
        </p:txBody>
      </p:sp>
      <p:pic>
        <p:nvPicPr>
          <p:cNvPr id="446" name="Google Shape;446;g265902ad898_0_105"/>
          <p:cNvPicPr preferRelativeResize="0"/>
          <p:nvPr/>
        </p:nvPicPr>
        <p:blipFill rotWithShape="1">
          <a:blip r:embed="rId3">
            <a:alphaModFix/>
          </a:blip>
          <a:srcRect b="6820"/>
          <a:stretch/>
        </p:blipFill>
        <p:spPr>
          <a:xfrm>
            <a:off x="7451600" y="1348712"/>
            <a:ext cx="4497175" cy="3926351"/>
          </a:xfrm>
          <a:prstGeom prst="rect">
            <a:avLst/>
          </a:prstGeom>
          <a:noFill/>
          <a:ln>
            <a:noFill/>
          </a:ln>
        </p:spPr>
      </p:pic>
      <p:pic>
        <p:nvPicPr>
          <p:cNvPr id="447" name="Google Shape;447;g265902ad898_0_105"/>
          <p:cNvPicPr preferRelativeResize="0"/>
          <p:nvPr/>
        </p:nvPicPr>
        <p:blipFill>
          <a:blip r:embed="rId4">
            <a:alphaModFix/>
          </a:blip>
          <a:stretch>
            <a:fillRect/>
          </a:stretch>
        </p:blipFill>
        <p:spPr>
          <a:xfrm>
            <a:off x="7451600" y="5433750"/>
            <a:ext cx="4497175" cy="1305284"/>
          </a:xfrm>
          <a:prstGeom prst="rect">
            <a:avLst/>
          </a:prstGeom>
          <a:noFill/>
          <a:ln>
            <a:noFill/>
          </a:ln>
        </p:spPr>
      </p:pic>
      <p:sp>
        <p:nvSpPr>
          <p:cNvPr id="448" name="Google Shape;448;g265902ad898_0_105"/>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b="1"/>
              <a:t>7. Set Interface</a:t>
            </a:r>
            <a:endParaRPr sz="1150" b="1"/>
          </a:p>
          <a:p>
            <a:pPr marL="0" lvl="0" indent="0" algn="l" rtl="0">
              <a:lnSpc>
                <a:spcPct val="70000"/>
              </a:lnSpc>
              <a:spcBef>
                <a:spcPts val="0"/>
              </a:spcBef>
              <a:spcAft>
                <a:spcPts val="0"/>
              </a:spcAft>
              <a:buSzPts val="770"/>
              <a:buNone/>
            </a:pPr>
            <a:r>
              <a:rPr lang="en-US" sz="1150" b="1"/>
              <a:t>7.1. HashSet</a:t>
            </a:r>
            <a:endParaRPr sz="1150" b="1"/>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2ae64bf5b35_0_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54" name="Google Shape;454;g2ae64bf5b35_0_2"/>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LinkedHashSet</a:t>
            </a:r>
            <a:endParaRPr sz="3000" b="1" i="0" u="none" strike="noStrike" cap="none">
              <a:solidFill>
                <a:srgbClr val="000000"/>
              </a:solidFill>
              <a:latin typeface="Century Gothic"/>
              <a:ea typeface="Century Gothic"/>
              <a:cs typeface="Century Gothic"/>
              <a:sym typeface="Century Gothic"/>
            </a:endParaRPr>
          </a:p>
        </p:txBody>
      </p:sp>
      <p:sp>
        <p:nvSpPr>
          <p:cNvPr id="455" name="Google Shape;455;g2ae64bf5b35_0_2"/>
          <p:cNvSpPr txBox="1"/>
          <p:nvPr/>
        </p:nvSpPr>
        <p:spPr>
          <a:xfrm>
            <a:off x="3093225" y="1440175"/>
            <a:ext cx="3900900" cy="4713900"/>
          </a:xfrm>
          <a:prstGeom prst="rect">
            <a:avLst/>
          </a:prstGeom>
          <a:noFill/>
          <a:ln>
            <a:noFill/>
          </a:ln>
        </p:spPr>
        <p:txBody>
          <a:bodyPr spcFirstLastPara="1" wrap="square" lIns="91425" tIns="91425" rIns="91425" bIns="91425" anchor="t" anchorCtr="0">
            <a:noAutofit/>
          </a:bodyPr>
          <a:lstStyle/>
          <a:p>
            <a:pPr marL="457200" marR="0" lvl="0" indent="-355600" algn="just" rtl="0">
              <a:lnSpc>
                <a:spcPct val="135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LinkedHashSet class represents the LinkedList implementation of Set Interface. </a:t>
            </a:r>
            <a:endParaRPr sz="2000">
              <a:solidFill>
                <a:schemeClr val="dk2"/>
              </a:solidFill>
              <a:latin typeface="Century Gothic"/>
              <a:ea typeface="Century Gothic"/>
              <a:cs typeface="Century Gothic"/>
              <a:sym typeface="Century Gothic"/>
            </a:endParaRPr>
          </a:p>
          <a:p>
            <a:pPr marL="457200" marR="0" lvl="0" indent="-355600" algn="just" rtl="0">
              <a:lnSpc>
                <a:spcPct val="135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It extends the HashSet class and implements Set interface. </a:t>
            </a:r>
            <a:endParaRPr sz="2000">
              <a:solidFill>
                <a:schemeClr val="dk2"/>
              </a:solidFill>
              <a:latin typeface="Century Gothic"/>
              <a:ea typeface="Century Gothic"/>
              <a:cs typeface="Century Gothic"/>
              <a:sym typeface="Century Gothic"/>
            </a:endParaRPr>
          </a:p>
          <a:p>
            <a:pPr marL="457200" marR="0" lvl="0" indent="-355600" algn="just" rtl="0">
              <a:lnSpc>
                <a:spcPct val="135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Like HashSet, It also contains unique elements. </a:t>
            </a:r>
            <a:endParaRPr sz="2000">
              <a:solidFill>
                <a:schemeClr val="dk2"/>
              </a:solidFill>
              <a:latin typeface="Century Gothic"/>
              <a:ea typeface="Century Gothic"/>
              <a:cs typeface="Century Gothic"/>
              <a:sym typeface="Century Gothic"/>
            </a:endParaRPr>
          </a:p>
          <a:p>
            <a:pPr marL="457200" marR="0" lvl="0" indent="-355600" algn="just" rtl="0">
              <a:lnSpc>
                <a:spcPct val="135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It maintains the insertion order and permits null elements.</a:t>
            </a:r>
            <a:endParaRPr sz="2000">
              <a:solidFill>
                <a:schemeClr val="dk2"/>
              </a:solidFill>
              <a:latin typeface="Century Gothic"/>
              <a:ea typeface="Century Gothic"/>
              <a:cs typeface="Century Gothic"/>
              <a:sym typeface="Century Gothic"/>
            </a:endParaRPr>
          </a:p>
        </p:txBody>
      </p:sp>
      <p:pic>
        <p:nvPicPr>
          <p:cNvPr id="456" name="Google Shape;456;g2ae64bf5b35_0_2"/>
          <p:cNvPicPr preferRelativeResize="0"/>
          <p:nvPr/>
        </p:nvPicPr>
        <p:blipFill>
          <a:blip r:embed="rId3">
            <a:alphaModFix/>
          </a:blip>
          <a:stretch>
            <a:fillRect/>
          </a:stretch>
        </p:blipFill>
        <p:spPr>
          <a:xfrm>
            <a:off x="7451600" y="5293875"/>
            <a:ext cx="4497175" cy="1305284"/>
          </a:xfrm>
          <a:prstGeom prst="rect">
            <a:avLst/>
          </a:prstGeom>
          <a:noFill/>
          <a:ln>
            <a:noFill/>
          </a:ln>
        </p:spPr>
      </p:pic>
      <p:pic>
        <p:nvPicPr>
          <p:cNvPr id="457" name="Google Shape;457;g2ae64bf5b35_0_2"/>
          <p:cNvPicPr preferRelativeResize="0"/>
          <p:nvPr/>
        </p:nvPicPr>
        <p:blipFill>
          <a:blip r:embed="rId4">
            <a:alphaModFix/>
          </a:blip>
          <a:stretch>
            <a:fillRect/>
          </a:stretch>
        </p:blipFill>
        <p:spPr>
          <a:xfrm>
            <a:off x="7451600" y="1546325"/>
            <a:ext cx="4497175" cy="3345374"/>
          </a:xfrm>
          <a:prstGeom prst="rect">
            <a:avLst/>
          </a:prstGeom>
          <a:noFill/>
          <a:ln>
            <a:noFill/>
          </a:ln>
        </p:spPr>
      </p:pic>
      <p:sp>
        <p:nvSpPr>
          <p:cNvPr id="458" name="Google Shape;458;g2ae64bf5b35_0_2"/>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b="1"/>
              <a:t>7. Set Interface</a:t>
            </a:r>
            <a:endParaRPr sz="1150" b="1"/>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b="1"/>
              <a:t>7.2. LinkedHashSet</a:t>
            </a:r>
            <a:endParaRPr sz="1150" b="1"/>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2ae64bf5b35_0_1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64" name="Google Shape;464;g2ae64bf5b35_0_15"/>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SortedSet Interface</a:t>
            </a: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465" name="Google Shape;465;g2ae64bf5b35_0_15"/>
          <p:cNvSpPr txBox="1"/>
          <p:nvPr/>
        </p:nvSpPr>
        <p:spPr>
          <a:xfrm>
            <a:off x="3093225" y="1440175"/>
            <a:ext cx="8806200" cy="37602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135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SortedSet is the alternate of Set interface that provides a total ordering on its elements.</a:t>
            </a:r>
            <a:endParaRPr sz="2200">
              <a:solidFill>
                <a:schemeClr val="dk2"/>
              </a:solidFill>
              <a:latin typeface="Century Gothic"/>
              <a:ea typeface="Century Gothic"/>
              <a:cs typeface="Century Gothic"/>
              <a:sym typeface="Century Gothic"/>
            </a:endParaRPr>
          </a:p>
          <a:p>
            <a:pPr marL="457200" marR="0" lvl="0" indent="-368300" algn="just" rtl="0">
              <a:lnSpc>
                <a:spcPct val="135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The elements of the SortedSet are arranged in the increasing (ascending) order.</a:t>
            </a:r>
            <a:endParaRPr sz="2200">
              <a:solidFill>
                <a:schemeClr val="dk2"/>
              </a:solidFill>
              <a:latin typeface="Century Gothic"/>
              <a:ea typeface="Century Gothic"/>
              <a:cs typeface="Century Gothic"/>
              <a:sym typeface="Century Gothic"/>
            </a:endParaRPr>
          </a:p>
          <a:p>
            <a:pPr marL="457200" marR="0" lvl="0" indent="-368300" algn="just" rtl="0">
              <a:lnSpc>
                <a:spcPct val="135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The SortedSet provides the additional methods that inhibit the natural ordering of the elements.</a:t>
            </a:r>
            <a:endParaRPr sz="22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r>
              <a:rPr lang="en-US" sz="2200">
                <a:solidFill>
                  <a:schemeClr val="dk2"/>
                </a:solidFill>
                <a:latin typeface="Century Gothic"/>
                <a:ea typeface="Century Gothic"/>
                <a:cs typeface="Century Gothic"/>
                <a:sym typeface="Century Gothic"/>
              </a:rPr>
              <a:t>The SortedSet can be instantiated as:</a:t>
            </a:r>
            <a:endParaRPr sz="22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endParaRPr sz="2200">
              <a:solidFill>
                <a:schemeClr val="dk2"/>
              </a:solidFill>
              <a:latin typeface="Century Gothic"/>
              <a:ea typeface="Century Gothic"/>
              <a:cs typeface="Century Gothic"/>
              <a:sym typeface="Century Gothic"/>
            </a:endParaRPr>
          </a:p>
        </p:txBody>
      </p:sp>
      <p:pic>
        <p:nvPicPr>
          <p:cNvPr id="466" name="Google Shape;466;g2ae64bf5b35_0_15"/>
          <p:cNvPicPr preferRelativeResize="0"/>
          <p:nvPr/>
        </p:nvPicPr>
        <p:blipFill>
          <a:blip r:embed="rId3">
            <a:alphaModFix/>
          </a:blip>
          <a:stretch>
            <a:fillRect/>
          </a:stretch>
        </p:blipFill>
        <p:spPr>
          <a:xfrm>
            <a:off x="3431425" y="5354125"/>
            <a:ext cx="7493951" cy="1305450"/>
          </a:xfrm>
          <a:prstGeom prst="rect">
            <a:avLst/>
          </a:prstGeom>
          <a:noFill/>
          <a:ln w="19050" cap="flat" cmpd="sng">
            <a:solidFill>
              <a:schemeClr val="dk2"/>
            </a:solidFill>
            <a:prstDash val="solid"/>
            <a:round/>
            <a:headEnd type="none" w="sm" len="sm"/>
            <a:tailEnd type="none" w="sm" len="sm"/>
          </a:ln>
        </p:spPr>
      </p:pic>
      <p:sp>
        <p:nvSpPr>
          <p:cNvPr id="467" name="Google Shape;467;g2ae64bf5b35_0_15"/>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b="1"/>
              <a:t>7. Set Interface</a:t>
            </a:r>
            <a:endParaRPr sz="1150" b="1"/>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b="1"/>
              <a:t>7.3. SortedSet Interface</a:t>
            </a:r>
            <a:endParaRPr sz="1150" b="1"/>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2ae64bf5b35_0_28"/>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73" name="Google Shape;473;g2ae64bf5b35_0_28"/>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TreeSet</a:t>
            </a: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474" name="Google Shape;474;g2ae64bf5b35_0_28"/>
          <p:cNvSpPr txBox="1"/>
          <p:nvPr/>
        </p:nvSpPr>
        <p:spPr>
          <a:xfrm>
            <a:off x="2895350" y="1440175"/>
            <a:ext cx="4678200" cy="4941000"/>
          </a:xfrm>
          <a:prstGeom prst="rect">
            <a:avLst/>
          </a:prstGeom>
          <a:noFill/>
          <a:ln>
            <a:noFill/>
          </a:ln>
        </p:spPr>
        <p:txBody>
          <a:bodyPr spcFirstLastPara="1" wrap="square" lIns="91425" tIns="91425" rIns="91425" bIns="91425" anchor="t" anchorCtr="0">
            <a:noAutofit/>
          </a:bodyPr>
          <a:lstStyle/>
          <a:p>
            <a:pPr marL="457200" lvl="0" indent="-368300" algn="just" rtl="0">
              <a:lnSpc>
                <a:spcPct val="135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Java TreeSet class implements the Set interface that uses a tree for storage. Like HashSet, TreeSet also contains unique elements. </a:t>
            </a:r>
            <a:endParaRPr sz="2200">
              <a:solidFill>
                <a:schemeClr val="dk2"/>
              </a:solidFill>
              <a:latin typeface="Century Gothic"/>
              <a:ea typeface="Century Gothic"/>
              <a:cs typeface="Century Gothic"/>
              <a:sym typeface="Century Gothic"/>
            </a:endParaRPr>
          </a:p>
          <a:p>
            <a:pPr marL="457200" lvl="0" indent="-368300" algn="just" rtl="0">
              <a:lnSpc>
                <a:spcPct val="135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However, the access and retrieval time of TreeSet is quite fast. The elements in TreeSet stored in ascending order.</a:t>
            </a:r>
            <a:endParaRPr sz="22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endParaRPr sz="2200">
              <a:solidFill>
                <a:schemeClr val="dk2"/>
              </a:solidFill>
              <a:latin typeface="Century Gothic"/>
              <a:ea typeface="Century Gothic"/>
              <a:cs typeface="Century Gothic"/>
              <a:sym typeface="Century Gothic"/>
            </a:endParaRPr>
          </a:p>
        </p:txBody>
      </p:sp>
      <p:pic>
        <p:nvPicPr>
          <p:cNvPr id="475" name="Google Shape;475;g2ae64bf5b35_0_28"/>
          <p:cNvPicPr preferRelativeResize="0"/>
          <p:nvPr/>
        </p:nvPicPr>
        <p:blipFill>
          <a:blip r:embed="rId3">
            <a:alphaModFix/>
          </a:blip>
          <a:stretch>
            <a:fillRect/>
          </a:stretch>
        </p:blipFill>
        <p:spPr>
          <a:xfrm>
            <a:off x="7941650" y="1440175"/>
            <a:ext cx="3855451" cy="3421151"/>
          </a:xfrm>
          <a:prstGeom prst="rect">
            <a:avLst/>
          </a:prstGeom>
          <a:noFill/>
          <a:ln>
            <a:noFill/>
          </a:ln>
        </p:spPr>
      </p:pic>
      <p:pic>
        <p:nvPicPr>
          <p:cNvPr id="476" name="Google Shape;476;g2ae64bf5b35_0_28"/>
          <p:cNvPicPr preferRelativeResize="0"/>
          <p:nvPr/>
        </p:nvPicPr>
        <p:blipFill rotWithShape="1">
          <a:blip r:embed="rId4">
            <a:alphaModFix/>
          </a:blip>
          <a:srcRect r="21917"/>
          <a:stretch/>
        </p:blipFill>
        <p:spPr>
          <a:xfrm>
            <a:off x="7941650" y="5247175"/>
            <a:ext cx="3855449" cy="1375300"/>
          </a:xfrm>
          <a:prstGeom prst="rect">
            <a:avLst/>
          </a:prstGeom>
          <a:noFill/>
          <a:ln>
            <a:noFill/>
          </a:ln>
        </p:spPr>
      </p:pic>
      <p:sp>
        <p:nvSpPr>
          <p:cNvPr id="477" name="Google Shape;477;g2ae64bf5b35_0_28"/>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b="1"/>
              <a:t>7. Set Interface</a:t>
            </a:r>
            <a:endParaRPr sz="1150" b="1"/>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b="1"/>
              <a:t>7.4. TreeSet</a:t>
            </a:r>
            <a:endParaRPr sz="1150" b="1"/>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2ae64bf5b35_0_11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83" name="Google Shape;483;g2ae64bf5b35_0_119"/>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Java Map Interface</a:t>
            </a: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484" name="Google Shape;484;g2ae64bf5b35_0_119"/>
          <p:cNvSpPr txBox="1"/>
          <p:nvPr/>
        </p:nvSpPr>
        <p:spPr>
          <a:xfrm>
            <a:off x="2963275" y="1499700"/>
            <a:ext cx="9014400" cy="49410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2"/>
              </a:buClr>
              <a:buSzPts val="1100"/>
              <a:buFont typeface="Arial"/>
              <a:buNone/>
            </a:pPr>
            <a:r>
              <a:rPr lang="en-US" sz="2200">
                <a:solidFill>
                  <a:schemeClr val="dk2"/>
                </a:solidFill>
                <a:latin typeface="Century Gothic"/>
                <a:ea typeface="Century Gothic"/>
                <a:cs typeface="Century Gothic"/>
                <a:sym typeface="Century Gothic"/>
              </a:rPr>
              <a:t>A map contains values on the basis of key, i.e. key and value pair. Each key and value pair is known as an entry. A Map contains unique keys.</a:t>
            </a: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r>
              <a:rPr lang="en-US" sz="2200">
                <a:solidFill>
                  <a:schemeClr val="dk2"/>
                </a:solidFill>
                <a:latin typeface="Century Gothic"/>
                <a:ea typeface="Century Gothic"/>
                <a:cs typeface="Century Gothic"/>
                <a:sym typeface="Century Gothic"/>
              </a:rPr>
              <a:t>A Map is useful if you have to search, update or delete elements on the basis of a key.</a:t>
            </a: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r>
              <a:rPr lang="en-US" sz="2200">
                <a:solidFill>
                  <a:schemeClr val="dk2"/>
                </a:solidFill>
                <a:latin typeface="Century Gothic"/>
                <a:ea typeface="Century Gothic"/>
                <a:cs typeface="Century Gothic"/>
                <a:sym typeface="Century Gothic"/>
              </a:rPr>
              <a:t>A Map doesn't allow duplicate keys, but you can have duplicate values. HashMap and LinkedHashMap allow null keys and values, but TreeMap doesn't allow any null key or value.</a:t>
            </a: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p:txBody>
      </p:sp>
      <p:sp>
        <p:nvSpPr>
          <p:cNvPr id="485" name="Google Shape;485;g2ae64bf5b35_0_119"/>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b="1"/>
              <a:t>8. Java Map Interface</a:t>
            </a:r>
            <a:endParaRPr sz="1150" b="1"/>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2ae64bf5b35_0_131"/>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91" name="Google Shape;491;g2ae64bf5b35_0_131"/>
          <p:cNvSpPr txBox="1"/>
          <p:nvPr/>
        </p:nvSpPr>
        <p:spPr>
          <a:xfrm>
            <a:off x="3058525" y="370625"/>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Java Map Interface hierarchy</a:t>
            </a: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492" name="Google Shape;492;g2ae64bf5b35_0_131"/>
          <p:cNvSpPr txBox="1"/>
          <p:nvPr/>
        </p:nvSpPr>
        <p:spPr>
          <a:xfrm>
            <a:off x="2951350" y="1297775"/>
            <a:ext cx="9121500" cy="5345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200">
                <a:solidFill>
                  <a:schemeClr val="dk2"/>
                </a:solidFill>
                <a:latin typeface="Century Gothic"/>
                <a:ea typeface="Century Gothic"/>
                <a:cs typeface="Century Gothic"/>
                <a:sym typeface="Century Gothic"/>
              </a:rPr>
              <a:t>There are two interfaces for implementing Map in java: Map and SortedMap, and three classes: HashMap, LinkedHashMap, and TreeMap. The hierarchy of Java Map is given below:</a:t>
            </a: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p:txBody>
      </p:sp>
      <p:pic>
        <p:nvPicPr>
          <p:cNvPr id="493" name="Google Shape;493;g2ae64bf5b35_0_131"/>
          <p:cNvPicPr preferRelativeResize="0"/>
          <p:nvPr/>
        </p:nvPicPr>
        <p:blipFill rotWithShape="1">
          <a:blip r:embed="rId3">
            <a:alphaModFix/>
          </a:blip>
          <a:srcRect t="17341"/>
          <a:stretch/>
        </p:blipFill>
        <p:spPr>
          <a:xfrm>
            <a:off x="4146813" y="3038875"/>
            <a:ext cx="3895224" cy="3603999"/>
          </a:xfrm>
          <a:prstGeom prst="rect">
            <a:avLst/>
          </a:prstGeom>
          <a:noFill/>
          <a:ln>
            <a:noFill/>
          </a:ln>
        </p:spPr>
      </p:pic>
      <p:pic>
        <p:nvPicPr>
          <p:cNvPr id="494" name="Google Shape;494;g2ae64bf5b35_0_131"/>
          <p:cNvPicPr preferRelativeResize="0"/>
          <p:nvPr/>
        </p:nvPicPr>
        <p:blipFill rotWithShape="1">
          <a:blip r:embed="rId3">
            <a:alphaModFix/>
          </a:blip>
          <a:srcRect l="57416" b="80694"/>
          <a:stretch/>
        </p:blipFill>
        <p:spPr>
          <a:xfrm>
            <a:off x="8632050" y="4260050"/>
            <a:ext cx="2900751" cy="1323975"/>
          </a:xfrm>
          <a:prstGeom prst="rect">
            <a:avLst/>
          </a:prstGeom>
          <a:noFill/>
          <a:ln>
            <a:noFill/>
          </a:ln>
        </p:spPr>
      </p:pic>
      <p:sp>
        <p:nvSpPr>
          <p:cNvPr id="495" name="Google Shape;495;g2ae64bf5b35_0_131"/>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b="1"/>
              <a:t>8. Java Map Interface</a:t>
            </a:r>
            <a:endParaRPr sz="1150" b="1"/>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2ae64bf5b35_0_14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01" name="Google Shape;501;g2ae64bf5b35_0_142"/>
          <p:cNvSpPr txBox="1"/>
          <p:nvPr/>
        </p:nvSpPr>
        <p:spPr>
          <a:xfrm>
            <a:off x="3058525" y="370625"/>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HashMap</a:t>
            </a:r>
            <a:endParaRPr sz="3000" b="1">
              <a:latin typeface="Century Gothic"/>
              <a:ea typeface="Century Gothic"/>
              <a:cs typeface="Century Gothic"/>
              <a:sym typeface="Century Gothic"/>
            </a:endParaRPr>
          </a:p>
        </p:txBody>
      </p:sp>
      <p:sp>
        <p:nvSpPr>
          <p:cNvPr id="502" name="Google Shape;502;g2ae64bf5b35_0_142"/>
          <p:cNvSpPr txBox="1"/>
          <p:nvPr/>
        </p:nvSpPr>
        <p:spPr>
          <a:xfrm>
            <a:off x="2939450" y="1393025"/>
            <a:ext cx="5954400" cy="5345100"/>
          </a:xfrm>
          <a:prstGeom prst="rect">
            <a:avLst/>
          </a:prstGeom>
          <a:noFill/>
          <a:ln>
            <a:noFill/>
          </a:ln>
        </p:spPr>
        <p:txBody>
          <a:bodyPr spcFirstLastPara="1" wrap="square" lIns="91425" tIns="91425" rIns="91425" bIns="91425" anchor="t" anchorCtr="0">
            <a:noAutofit/>
          </a:bodyPr>
          <a:lstStyle/>
          <a:p>
            <a:pPr marL="457200" lvl="0" indent="-361950" algn="just" rtl="0">
              <a:lnSpc>
                <a:spcPct val="150000"/>
              </a:lnSpc>
              <a:spcBef>
                <a:spcPts val="0"/>
              </a:spcBef>
              <a:spcAft>
                <a:spcPts val="0"/>
              </a:spcAft>
              <a:buClr>
                <a:schemeClr val="dk2"/>
              </a:buClr>
              <a:buSzPts val="2100"/>
              <a:buFont typeface="Century Gothic"/>
              <a:buChar char="●"/>
            </a:pPr>
            <a:r>
              <a:rPr lang="en-US" sz="2100">
                <a:solidFill>
                  <a:schemeClr val="dk2"/>
                </a:solidFill>
                <a:latin typeface="Century Gothic"/>
                <a:ea typeface="Century Gothic"/>
                <a:cs typeface="Century Gothic"/>
                <a:sym typeface="Century Gothic"/>
              </a:rPr>
              <a:t>Java HashMap class implements the Map interface which allows us to store key and value pair, where keys should be unique. </a:t>
            </a:r>
            <a:endParaRPr sz="2100">
              <a:solidFill>
                <a:schemeClr val="dk2"/>
              </a:solidFill>
              <a:latin typeface="Century Gothic"/>
              <a:ea typeface="Century Gothic"/>
              <a:cs typeface="Century Gothic"/>
              <a:sym typeface="Century Gothic"/>
            </a:endParaRPr>
          </a:p>
          <a:p>
            <a:pPr marL="457200" lvl="0" indent="-361950" algn="just" rtl="0">
              <a:lnSpc>
                <a:spcPct val="150000"/>
              </a:lnSpc>
              <a:spcBef>
                <a:spcPts val="0"/>
              </a:spcBef>
              <a:spcAft>
                <a:spcPts val="0"/>
              </a:spcAft>
              <a:buClr>
                <a:schemeClr val="dk2"/>
              </a:buClr>
              <a:buSzPts val="2100"/>
              <a:buFont typeface="Century Gothic"/>
              <a:buChar char="●"/>
            </a:pPr>
            <a:r>
              <a:rPr lang="en-US" sz="2100">
                <a:solidFill>
                  <a:schemeClr val="dk2"/>
                </a:solidFill>
                <a:latin typeface="Century Gothic"/>
                <a:ea typeface="Century Gothic"/>
                <a:cs typeface="Century Gothic"/>
                <a:sym typeface="Century Gothic"/>
              </a:rPr>
              <a:t>If you try to insert the duplicate key, it will replace the element of the corresponding key. </a:t>
            </a:r>
            <a:endParaRPr sz="2100">
              <a:solidFill>
                <a:schemeClr val="dk2"/>
              </a:solidFill>
              <a:latin typeface="Century Gothic"/>
              <a:ea typeface="Century Gothic"/>
              <a:cs typeface="Century Gothic"/>
              <a:sym typeface="Century Gothic"/>
            </a:endParaRPr>
          </a:p>
          <a:p>
            <a:pPr marL="457200" lvl="0" indent="-361950" algn="just" rtl="0">
              <a:lnSpc>
                <a:spcPct val="150000"/>
              </a:lnSpc>
              <a:spcBef>
                <a:spcPts val="0"/>
              </a:spcBef>
              <a:spcAft>
                <a:spcPts val="0"/>
              </a:spcAft>
              <a:buClr>
                <a:schemeClr val="dk2"/>
              </a:buClr>
              <a:buSzPts val="2100"/>
              <a:buFont typeface="Century Gothic"/>
              <a:buChar char="●"/>
            </a:pPr>
            <a:r>
              <a:rPr lang="en-US" sz="2100">
                <a:solidFill>
                  <a:schemeClr val="dk2"/>
                </a:solidFill>
                <a:latin typeface="Century Gothic"/>
                <a:ea typeface="Century Gothic"/>
                <a:cs typeface="Century Gothic"/>
                <a:sym typeface="Century Gothic"/>
              </a:rPr>
              <a:t>It is easy to perform operations using the key index like updation, deletion, etc. HashMap class is found in the java.util package.</a:t>
            </a: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100">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100">
              <a:solidFill>
                <a:schemeClr val="dk2"/>
              </a:solidFill>
              <a:latin typeface="Century Gothic"/>
              <a:ea typeface="Century Gothic"/>
              <a:cs typeface="Century Gothic"/>
              <a:sym typeface="Century Gothic"/>
            </a:endParaRPr>
          </a:p>
        </p:txBody>
      </p:sp>
      <p:pic>
        <p:nvPicPr>
          <p:cNvPr id="503" name="Google Shape;503;g2ae64bf5b35_0_142"/>
          <p:cNvPicPr preferRelativeResize="0"/>
          <p:nvPr/>
        </p:nvPicPr>
        <p:blipFill>
          <a:blip r:embed="rId3">
            <a:alphaModFix/>
          </a:blip>
          <a:stretch>
            <a:fillRect/>
          </a:stretch>
        </p:blipFill>
        <p:spPr>
          <a:xfrm>
            <a:off x="9427275" y="2312956"/>
            <a:ext cx="2282700" cy="2878175"/>
          </a:xfrm>
          <a:prstGeom prst="rect">
            <a:avLst/>
          </a:prstGeom>
          <a:noFill/>
          <a:ln>
            <a:noFill/>
          </a:ln>
        </p:spPr>
      </p:pic>
      <p:sp>
        <p:nvSpPr>
          <p:cNvPr id="504" name="Google Shape;504;g2ae64bf5b35_0_142"/>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b="1"/>
              <a:t>8. Java Map Interface</a:t>
            </a:r>
            <a:endParaRPr sz="1150" b="1"/>
          </a:p>
          <a:p>
            <a:pPr marL="0" lvl="0" indent="0" algn="l" rtl="0">
              <a:lnSpc>
                <a:spcPct val="70000"/>
              </a:lnSpc>
              <a:spcBef>
                <a:spcPts val="0"/>
              </a:spcBef>
              <a:spcAft>
                <a:spcPts val="0"/>
              </a:spcAft>
              <a:buSzPts val="770"/>
              <a:buNone/>
            </a:pPr>
            <a:r>
              <a:rPr lang="en-US" sz="1150" b="1"/>
              <a:t>8.1. HashMap</a:t>
            </a:r>
            <a:endParaRPr sz="1150" b="1"/>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a272dd9f12_0_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24" name="Google Shape;124;g2a272dd9f12_0_0"/>
          <p:cNvSpPr txBox="1"/>
          <p:nvPr/>
        </p:nvSpPr>
        <p:spPr>
          <a:xfrm>
            <a:off x="3148575" y="140225"/>
            <a:ext cx="59442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Introduction to Data Structure </a:t>
            </a:r>
            <a:endParaRPr sz="3000" b="1" i="0" u="none" strike="noStrike" cap="none">
              <a:solidFill>
                <a:srgbClr val="000000"/>
              </a:solidFill>
              <a:latin typeface="Century Gothic"/>
              <a:ea typeface="Century Gothic"/>
              <a:cs typeface="Century Gothic"/>
              <a:sym typeface="Century Gothic"/>
            </a:endParaRPr>
          </a:p>
        </p:txBody>
      </p:sp>
      <p:sp>
        <p:nvSpPr>
          <p:cNvPr id="125" name="Google Shape;125;g2a272dd9f12_0_0"/>
          <p:cNvSpPr txBox="1"/>
          <p:nvPr/>
        </p:nvSpPr>
        <p:spPr>
          <a:xfrm>
            <a:off x="3179877" y="956500"/>
            <a:ext cx="8726400" cy="4884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2"/>
              </a:buClr>
              <a:buSzPts val="1100"/>
              <a:buFont typeface="Arial"/>
              <a:buNone/>
            </a:pPr>
            <a:r>
              <a:rPr lang="en-US" sz="2500" dirty="0">
                <a:latin typeface="Century Gothic"/>
                <a:ea typeface="Century Gothic"/>
                <a:cs typeface="Century Gothic"/>
                <a:sym typeface="Century Gothic"/>
              </a:rPr>
              <a:t>Data Structure in java is defined as the collection of data pieces that offers an effective means of storing and </a:t>
            </a:r>
            <a:r>
              <a:rPr lang="en-US" sz="2500" dirty="0" err="1">
                <a:latin typeface="Century Gothic"/>
                <a:ea typeface="Century Gothic"/>
                <a:cs typeface="Century Gothic"/>
                <a:sym typeface="Century Gothic"/>
              </a:rPr>
              <a:t>organising</a:t>
            </a:r>
            <a:r>
              <a:rPr lang="en-US" sz="2500" dirty="0">
                <a:latin typeface="Century Gothic"/>
                <a:ea typeface="Century Gothic"/>
                <a:cs typeface="Century Gothic"/>
                <a:sym typeface="Century Gothic"/>
              </a:rPr>
              <a:t> data in a computer. </a:t>
            </a:r>
            <a:endParaRPr sz="2500" dirty="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500" dirty="0">
                <a:latin typeface="Century Gothic"/>
                <a:ea typeface="Century Gothic"/>
                <a:cs typeface="Century Gothic"/>
                <a:sym typeface="Century Gothic"/>
              </a:rPr>
              <a:t>Linked List, Stack, Queue, and arrays are a few examples of java data structures.</a:t>
            </a:r>
            <a:endParaRPr sz="2500" dirty="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500" dirty="0">
                <a:latin typeface="Century Gothic"/>
                <a:ea typeface="Century Gothic"/>
                <a:cs typeface="Century Gothic"/>
                <a:sym typeface="Century Gothic"/>
              </a:rPr>
              <a:t>These structures offer a methodical method for handling and managing data effectively, enabling useful operations like insertion, deletion, retrieval, and traversal.</a:t>
            </a:r>
            <a:endParaRPr sz="2500" dirty="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500" dirty="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500" dirty="0">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600"/>
              <a:buFont typeface="Arial"/>
              <a:buNone/>
            </a:pPr>
            <a:endParaRPr sz="2500" dirty="0">
              <a:latin typeface="Century Gothic"/>
              <a:ea typeface="Century Gothic"/>
              <a:cs typeface="Century Gothic"/>
              <a:sym typeface="Century Gothic"/>
            </a:endParaRPr>
          </a:p>
        </p:txBody>
      </p:sp>
      <p:sp>
        <p:nvSpPr>
          <p:cNvPr id="126" name="Google Shape;126;g2a272dd9f12_0_0"/>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b="1"/>
              <a:t>1. Introduction to Data Structure</a:t>
            </a:r>
            <a:endParaRPr sz="1150" b="1"/>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Prioprity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2ae64bf5b35_0_153"/>
          <p:cNvSpPr/>
          <p:nvPr/>
        </p:nvSpPr>
        <p:spPr>
          <a:xfrm>
            <a:off x="0" y="-26412"/>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10" name="Google Shape;510;g2ae64bf5b35_0_153"/>
          <p:cNvSpPr txBox="1"/>
          <p:nvPr/>
        </p:nvSpPr>
        <p:spPr>
          <a:xfrm>
            <a:off x="3054425" y="336013"/>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Hashmap declaration in Java</a:t>
            </a:r>
            <a:endParaRPr sz="3000" b="1">
              <a:latin typeface="Century Gothic"/>
              <a:ea typeface="Century Gothic"/>
              <a:cs typeface="Century Gothic"/>
              <a:sym typeface="Century Gothic"/>
            </a:endParaRPr>
          </a:p>
        </p:txBody>
      </p:sp>
      <p:sp>
        <p:nvSpPr>
          <p:cNvPr id="511" name="Google Shape;511;g2ae64bf5b35_0_153"/>
          <p:cNvSpPr txBox="1"/>
          <p:nvPr/>
        </p:nvSpPr>
        <p:spPr>
          <a:xfrm>
            <a:off x="3054425" y="1334563"/>
            <a:ext cx="9074100" cy="5345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100">
                <a:solidFill>
                  <a:schemeClr val="dk2"/>
                </a:solidFill>
                <a:latin typeface="Century Gothic"/>
                <a:ea typeface="Century Gothic"/>
                <a:cs typeface="Century Gothic"/>
                <a:sym typeface="Century Gothic"/>
              </a:rPr>
              <a:t>To declare hashmap you must import,</a:t>
            </a:r>
            <a:r>
              <a:rPr lang="en-US" sz="2100" b="1">
                <a:solidFill>
                  <a:schemeClr val="dk2"/>
                </a:solidFill>
                <a:latin typeface="Century Gothic"/>
                <a:ea typeface="Century Gothic"/>
                <a:cs typeface="Century Gothic"/>
                <a:sym typeface="Century Gothic"/>
              </a:rPr>
              <a:t> java.util.HashMap class.</a:t>
            </a:r>
            <a:endParaRPr sz="2100" b="1">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b="1">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500" b="1">
                <a:solidFill>
                  <a:schemeClr val="dk2"/>
                </a:solidFill>
                <a:latin typeface="Century Gothic"/>
                <a:ea typeface="Century Gothic"/>
                <a:cs typeface="Century Gothic"/>
                <a:sym typeface="Century Gothic"/>
              </a:rPr>
              <a:t>Constructor of Hashmap class</a:t>
            </a:r>
            <a:endParaRPr sz="2500" b="1">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100">
              <a:solidFill>
                <a:schemeClr val="dk2"/>
              </a:solidFill>
              <a:latin typeface="Century Gothic"/>
              <a:ea typeface="Century Gothic"/>
              <a:cs typeface="Century Gothic"/>
              <a:sym typeface="Century Gothic"/>
            </a:endParaRPr>
          </a:p>
        </p:txBody>
      </p:sp>
      <p:pic>
        <p:nvPicPr>
          <p:cNvPr id="512" name="Google Shape;512;g2ae64bf5b35_0_153"/>
          <p:cNvPicPr preferRelativeResize="0"/>
          <p:nvPr/>
        </p:nvPicPr>
        <p:blipFill>
          <a:blip r:embed="rId3">
            <a:alphaModFix/>
          </a:blip>
          <a:stretch>
            <a:fillRect/>
          </a:stretch>
        </p:blipFill>
        <p:spPr>
          <a:xfrm>
            <a:off x="3264650" y="1982400"/>
            <a:ext cx="8665425" cy="743600"/>
          </a:xfrm>
          <a:prstGeom prst="rect">
            <a:avLst/>
          </a:prstGeom>
          <a:noFill/>
          <a:ln>
            <a:noFill/>
          </a:ln>
        </p:spPr>
      </p:pic>
      <p:pic>
        <p:nvPicPr>
          <p:cNvPr id="513" name="Google Shape;513;g2ae64bf5b35_0_153"/>
          <p:cNvPicPr preferRelativeResize="0"/>
          <p:nvPr/>
        </p:nvPicPr>
        <p:blipFill>
          <a:blip r:embed="rId4">
            <a:alphaModFix/>
          </a:blip>
          <a:stretch>
            <a:fillRect/>
          </a:stretch>
        </p:blipFill>
        <p:spPr>
          <a:xfrm>
            <a:off x="3264650" y="3375346"/>
            <a:ext cx="8203399" cy="3082325"/>
          </a:xfrm>
          <a:prstGeom prst="rect">
            <a:avLst/>
          </a:prstGeom>
          <a:noFill/>
          <a:ln>
            <a:noFill/>
          </a:ln>
        </p:spPr>
      </p:pic>
      <p:sp>
        <p:nvSpPr>
          <p:cNvPr id="514" name="Google Shape;514;g2ae64bf5b35_0_153"/>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b="1"/>
              <a:t>8. Java Map Interface</a:t>
            </a:r>
            <a:endParaRPr sz="1150" b="1"/>
          </a:p>
          <a:p>
            <a:pPr marL="0" lvl="0" indent="0" algn="l" rtl="0">
              <a:lnSpc>
                <a:spcPct val="70000"/>
              </a:lnSpc>
              <a:spcBef>
                <a:spcPts val="0"/>
              </a:spcBef>
              <a:spcAft>
                <a:spcPts val="0"/>
              </a:spcAft>
              <a:buSzPts val="770"/>
              <a:buNone/>
            </a:pPr>
            <a:r>
              <a:rPr lang="en-US" sz="1150" b="1"/>
              <a:t>8.1. HashMap</a:t>
            </a:r>
            <a:endParaRPr sz="1150" b="1"/>
          </a:p>
          <a:p>
            <a:pPr marL="0" lvl="0" indent="0" algn="l" rtl="0">
              <a:lnSpc>
                <a:spcPct val="70000"/>
              </a:lnSpc>
              <a:spcBef>
                <a:spcPts val="0"/>
              </a:spcBef>
              <a:spcAft>
                <a:spcPts val="0"/>
              </a:spcAft>
              <a:buSzPts val="770"/>
              <a:buNone/>
            </a:pPr>
            <a:r>
              <a:rPr lang="en-US" sz="1150" b="1"/>
              <a:t>8.1.1 Hashmap declaration in Java</a:t>
            </a:r>
            <a:endParaRPr sz="1150" b="1"/>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2ae64bf5b35_0_167"/>
          <p:cNvSpPr/>
          <p:nvPr/>
        </p:nvSpPr>
        <p:spPr>
          <a:xfrm>
            <a:off x="0" y="-26412"/>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20" name="Google Shape;520;g2ae64bf5b35_0_167"/>
          <p:cNvSpPr txBox="1"/>
          <p:nvPr/>
        </p:nvSpPr>
        <p:spPr>
          <a:xfrm>
            <a:off x="3054425" y="336013"/>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Java Hashmap Example </a:t>
            </a:r>
            <a:endParaRPr sz="3000" b="1">
              <a:latin typeface="Century Gothic"/>
              <a:ea typeface="Century Gothic"/>
              <a:cs typeface="Century Gothic"/>
              <a:sym typeface="Century Gothic"/>
            </a:endParaRPr>
          </a:p>
        </p:txBody>
      </p:sp>
      <p:sp>
        <p:nvSpPr>
          <p:cNvPr id="521" name="Google Shape;521;g2ae64bf5b35_0_167"/>
          <p:cNvSpPr txBox="1"/>
          <p:nvPr/>
        </p:nvSpPr>
        <p:spPr>
          <a:xfrm>
            <a:off x="3054425" y="1334563"/>
            <a:ext cx="9074100" cy="5345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endParaRPr sz="2100" b="1">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100" b="1">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500" b="1">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100">
              <a:solidFill>
                <a:schemeClr val="dk2"/>
              </a:solidFill>
              <a:latin typeface="Century Gothic"/>
              <a:ea typeface="Century Gothic"/>
              <a:cs typeface="Century Gothic"/>
              <a:sym typeface="Century Gothic"/>
            </a:endParaRPr>
          </a:p>
        </p:txBody>
      </p:sp>
      <p:pic>
        <p:nvPicPr>
          <p:cNvPr id="522" name="Google Shape;522;g2ae64bf5b35_0_167"/>
          <p:cNvPicPr preferRelativeResize="0"/>
          <p:nvPr/>
        </p:nvPicPr>
        <p:blipFill rotWithShape="1">
          <a:blip r:embed="rId3">
            <a:alphaModFix/>
          </a:blip>
          <a:srcRect l="5562" b="5926"/>
          <a:stretch/>
        </p:blipFill>
        <p:spPr>
          <a:xfrm>
            <a:off x="3197950" y="1301063"/>
            <a:ext cx="7434326" cy="3832400"/>
          </a:xfrm>
          <a:prstGeom prst="rect">
            <a:avLst/>
          </a:prstGeom>
          <a:noFill/>
          <a:ln>
            <a:noFill/>
          </a:ln>
        </p:spPr>
      </p:pic>
      <p:pic>
        <p:nvPicPr>
          <p:cNvPr id="523" name="Google Shape;523;g2ae64bf5b35_0_167"/>
          <p:cNvPicPr preferRelativeResize="0"/>
          <p:nvPr/>
        </p:nvPicPr>
        <p:blipFill>
          <a:blip r:embed="rId4">
            <a:alphaModFix/>
          </a:blip>
          <a:stretch>
            <a:fillRect/>
          </a:stretch>
        </p:blipFill>
        <p:spPr>
          <a:xfrm>
            <a:off x="3197950" y="5254875"/>
            <a:ext cx="7434324" cy="1499925"/>
          </a:xfrm>
          <a:prstGeom prst="rect">
            <a:avLst/>
          </a:prstGeom>
          <a:noFill/>
          <a:ln>
            <a:noFill/>
          </a:ln>
        </p:spPr>
      </p:pic>
      <p:sp>
        <p:nvSpPr>
          <p:cNvPr id="524" name="Google Shape;524;g2ae64bf5b35_0_167"/>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b="1"/>
              <a:t>8. Java Map Interface</a:t>
            </a:r>
            <a:endParaRPr sz="1150" b="1"/>
          </a:p>
          <a:p>
            <a:pPr marL="0" lvl="0" indent="0" algn="l" rtl="0">
              <a:lnSpc>
                <a:spcPct val="70000"/>
              </a:lnSpc>
              <a:spcBef>
                <a:spcPts val="0"/>
              </a:spcBef>
              <a:spcAft>
                <a:spcPts val="0"/>
              </a:spcAft>
              <a:buSzPts val="770"/>
              <a:buNone/>
            </a:pPr>
            <a:r>
              <a:rPr lang="en-US" sz="1150" b="1"/>
              <a:t>8.1. HashMap</a:t>
            </a:r>
            <a:endParaRPr sz="1150" b="1"/>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b="1"/>
              <a:t>8.1.2 Java Hashmap Example</a:t>
            </a:r>
            <a:endParaRPr sz="1150" b="1"/>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2aecfdd1469_0_1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30" name="Google Shape;530;g2aecfdd1469_0_17"/>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Linked HashMap Interface</a:t>
            </a: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531" name="Google Shape;531;g2aecfdd1469_0_17"/>
          <p:cNvSpPr txBox="1"/>
          <p:nvPr/>
        </p:nvSpPr>
        <p:spPr>
          <a:xfrm>
            <a:off x="3046625" y="1384625"/>
            <a:ext cx="5039100" cy="5185500"/>
          </a:xfrm>
          <a:prstGeom prst="rect">
            <a:avLst/>
          </a:prstGeom>
          <a:noFill/>
          <a:ln>
            <a:noFill/>
          </a:ln>
        </p:spPr>
        <p:txBody>
          <a:bodyPr spcFirstLastPara="1" wrap="square" lIns="91425" tIns="91425" rIns="91425" bIns="91425" anchor="t" anchorCtr="0">
            <a:noAutofit/>
          </a:bodyPr>
          <a:lstStyle/>
          <a:p>
            <a:pPr marL="457200" lvl="0" indent="-349250" algn="just" rtl="0">
              <a:lnSpc>
                <a:spcPct val="13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Java LinkedHashMap contains values based on the key.</a:t>
            </a:r>
            <a:endParaRPr sz="1900">
              <a:solidFill>
                <a:schemeClr val="dk2"/>
              </a:solidFill>
              <a:latin typeface="Century Gothic"/>
              <a:ea typeface="Century Gothic"/>
              <a:cs typeface="Century Gothic"/>
              <a:sym typeface="Century Gothic"/>
            </a:endParaRPr>
          </a:p>
          <a:p>
            <a:pPr marL="457200" lvl="0" indent="-349250" algn="just" rtl="0">
              <a:lnSpc>
                <a:spcPct val="13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Java LinkedHashMap contains unique elements.</a:t>
            </a:r>
            <a:endParaRPr sz="1900">
              <a:solidFill>
                <a:schemeClr val="dk2"/>
              </a:solidFill>
              <a:latin typeface="Century Gothic"/>
              <a:ea typeface="Century Gothic"/>
              <a:cs typeface="Century Gothic"/>
              <a:sym typeface="Century Gothic"/>
            </a:endParaRPr>
          </a:p>
          <a:p>
            <a:pPr marL="457200" lvl="0" indent="-349250" algn="just" rtl="0">
              <a:lnSpc>
                <a:spcPct val="13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Java LinkedHashMap may have one null key and multiple null values.</a:t>
            </a:r>
            <a:endParaRPr sz="1900">
              <a:solidFill>
                <a:schemeClr val="dk2"/>
              </a:solidFill>
              <a:latin typeface="Century Gothic"/>
              <a:ea typeface="Century Gothic"/>
              <a:cs typeface="Century Gothic"/>
              <a:sym typeface="Century Gothic"/>
            </a:endParaRPr>
          </a:p>
          <a:p>
            <a:pPr marL="457200" lvl="0" indent="-349250" algn="just" rtl="0">
              <a:lnSpc>
                <a:spcPct val="13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Java LinkedHashMap is non synchronized.</a:t>
            </a:r>
            <a:endParaRPr sz="1900">
              <a:solidFill>
                <a:schemeClr val="dk2"/>
              </a:solidFill>
              <a:latin typeface="Century Gothic"/>
              <a:ea typeface="Century Gothic"/>
              <a:cs typeface="Century Gothic"/>
              <a:sym typeface="Century Gothic"/>
            </a:endParaRPr>
          </a:p>
          <a:p>
            <a:pPr marL="457200" lvl="0" indent="-349250" algn="just" rtl="0">
              <a:lnSpc>
                <a:spcPct val="13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Java LinkedHashMap maintains insertion order.</a:t>
            </a:r>
            <a:endParaRPr sz="1900">
              <a:solidFill>
                <a:schemeClr val="dk2"/>
              </a:solidFill>
              <a:latin typeface="Century Gothic"/>
              <a:ea typeface="Century Gothic"/>
              <a:cs typeface="Century Gothic"/>
              <a:sym typeface="Century Gothic"/>
            </a:endParaRPr>
          </a:p>
          <a:p>
            <a:pPr marL="457200" lvl="0" indent="-349250" algn="just" rtl="0">
              <a:lnSpc>
                <a:spcPct val="13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The initial default capacity of Java HashMap class is 16 with a load factor of 0.75.</a:t>
            </a:r>
            <a:endParaRPr sz="19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19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19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19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19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19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endParaRPr sz="1900">
              <a:solidFill>
                <a:schemeClr val="dk2"/>
              </a:solidFill>
              <a:latin typeface="Century Gothic"/>
              <a:ea typeface="Century Gothic"/>
              <a:cs typeface="Century Gothic"/>
              <a:sym typeface="Century Gothic"/>
            </a:endParaRPr>
          </a:p>
        </p:txBody>
      </p:sp>
      <p:pic>
        <p:nvPicPr>
          <p:cNvPr id="532" name="Google Shape;532;g2aecfdd1469_0_17"/>
          <p:cNvPicPr preferRelativeResize="0"/>
          <p:nvPr/>
        </p:nvPicPr>
        <p:blipFill>
          <a:blip r:embed="rId3">
            <a:alphaModFix/>
          </a:blip>
          <a:stretch>
            <a:fillRect/>
          </a:stretch>
        </p:blipFill>
        <p:spPr>
          <a:xfrm>
            <a:off x="8794375" y="1800400"/>
            <a:ext cx="2677200" cy="4430700"/>
          </a:xfrm>
          <a:prstGeom prst="rect">
            <a:avLst/>
          </a:prstGeom>
          <a:noFill/>
          <a:ln>
            <a:noFill/>
          </a:ln>
        </p:spPr>
      </p:pic>
      <p:sp>
        <p:nvSpPr>
          <p:cNvPr id="533" name="Google Shape;533;g2aecfdd1469_0_17"/>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b="1"/>
              <a:t>8. Java Map Interface</a:t>
            </a:r>
            <a:endParaRPr sz="1150" b="1"/>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b="1"/>
              <a:t>8.2. Linked HashMap Interface</a:t>
            </a:r>
            <a:endParaRPr sz="1150" b="1"/>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g2aecfdd1469_0_27"/>
          <p:cNvSpPr/>
          <p:nvPr/>
        </p:nvSpPr>
        <p:spPr>
          <a:xfrm>
            <a:off x="0" y="-26412"/>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39" name="Google Shape;539;g2aecfdd1469_0_27"/>
          <p:cNvSpPr txBox="1"/>
          <p:nvPr/>
        </p:nvSpPr>
        <p:spPr>
          <a:xfrm>
            <a:off x="3054425" y="336013"/>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Linked HashMap declaration in Java</a:t>
            </a:r>
            <a:endParaRPr sz="3000" b="1">
              <a:latin typeface="Century Gothic"/>
              <a:ea typeface="Century Gothic"/>
              <a:cs typeface="Century Gothic"/>
              <a:sym typeface="Century Gothic"/>
            </a:endParaRPr>
          </a:p>
        </p:txBody>
      </p:sp>
      <p:sp>
        <p:nvSpPr>
          <p:cNvPr id="540" name="Google Shape;540;g2aecfdd1469_0_27"/>
          <p:cNvSpPr txBox="1"/>
          <p:nvPr/>
        </p:nvSpPr>
        <p:spPr>
          <a:xfrm>
            <a:off x="3054425" y="1334563"/>
            <a:ext cx="9074100" cy="5345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000">
                <a:solidFill>
                  <a:schemeClr val="dk2"/>
                </a:solidFill>
                <a:latin typeface="Century Gothic"/>
                <a:ea typeface="Century Gothic"/>
                <a:cs typeface="Century Gothic"/>
                <a:sym typeface="Century Gothic"/>
              </a:rPr>
              <a:t>To declare linkedhashmap you must import,</a:t>
            </a:r>
            <a:r>
              <a:rPr lang="en-US" sz="2000" b="1">
                <a:solidFill>
                  <a:schemeClr val="dk2"/>
                </a:solidFill>
                <a:latin typeface="Century Gothic"/>
                <a:ea typeface="Century Gothic"/>
                <a:cs typeface="Century Gothic"/>
                <a:sym typeface="Century Gothic"/>
              </a:rPr>
              <a:t> java.util.HashMap class</a:t>
            </a:r>
            <a:r>
              <a:rPr lang="en-US" sz="2100" b="1">
                <a:solidFill>
                  <a:schemeClr val="dk2"/>
                </a:solidFill>
                <a:latin typeface="Century Gothic"/>
                <a:ea typeface="Century Gothic"/>
                <a:cs typeface="Century Gothic"/>
                <a:sym typeface="Century Gothic"/>
              </a:rPr>
              <a:t>.</a:t>
            </a:r>
            <a:endParaRPr sz="2100" b="1">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b="1">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500" b="1">
                <a:solidFill>
                  <a:schemeClr val="dk2"/>
                </a:solidFill>
                <a:latin typeface="Century Gothic"/>
                <a:ea typeface="Century Gothic"/>
                <a:cs typeface="Century Gothic"/>
                <a:sym typeface="Century Gothic"/>
              </a:rPr>
              <a:t>Constructor of Linked Hashmap class</a:t>
            </a:r>
            <a:endParaRPr sz="2500" b="1">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100">
              <a:solidFill>
                <a:schemeClr val="dk2"/>
              </a:solidFill>
              <a:latin typeface="Century Gothic"/>
              <a:ea typeface="Century Gothic"/>
              <a:cs typeface="Century Gothic"/>
              <a:sym typeface="Century Gothic"/>
            </a:endParaRPr>
          </a:p>
        </p:txBody>
      </p:sp>
      <p:pic>
        <p:nvPicPr>
          <p:cNvPr id="541" name="Google Shape;541;g2aecfdd1469_0_27"/>
          <p:cNvPicPr preferRelativeResize="0"/>
          <p:nvPr/>
        </p:nvPicPr>
        <p:blipFill>
          <a:blip r:embed="rId3">
            <a:alphaModFix/>
          </a:blip>
          <a:stretch>
            <a:fillRect/>
          </a:stretch>
        </p:blipFill>
        <p:spPr>
          <a:xfrm>
            <a:off x="3218600" y="1906125"/>
            <a:ext cx="7639100" cy="789025"/>
          </a:xfrm>
          <a:prstGeom prst="rect">
            <a:avLst/>
          </a:prstGeom>
          <a:noFill/>
          <a:ln>
            <a:noFill/>
          </a:ln>
        </p:spPr>
      </p:pic>
      <p:pic>
        <p:nvPicPr>
          <p:cNvPr id="542" name="Google Shape;542;g2aecfdd1469_0_27"/>
          <p:cNvPicPr preferRelativeResize="0"/>
          <p:nvPr/>
        </p:nvPicPr>
        <p:blipFill>
          <a:blip r:embed="rId4">
            <a:alphaModFix/>
          </a:blip>
          <a:stretch>
            <a:fillRect/>
          </a:stretch>
        </p:blipFill>
        <p:spPr>
          <a:xfrm>
            <a:off x="3218600" y="3551247"/>
            <a:ext cx="8121474" cy="2557900"/>
          </a:xfrm>
          <a:prstGeom prst="rect">
            <a:avLst/>
          </a:prstGeom>
          <a:noFill/>
          <a:ln>
            <a:noFill/>
          </a:ln>
        </p:spPr>
      </p:pic>
      <p:sp>
        <p:nvSpPr>
          <p:cNvPr id="543" name="Google Shape;543;g2aecfdd1469_0_27"/>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b="1"/>
              <a:t>8. Java Map Interface</a:t>
            </a:r>
            <a:endParaRPr sz="1150" b="1"/>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b="1"/>
              <a:t>8.2. Linked HashMap Interface</a:t>
            </a:r>
            <a:endParaRPr sz="1150" b="1"/>
          </a:p>
          <a:p>
            <a:pPr marL="0" lvl="0" indent="0" algn="l" rtl="0">
              <a:lnSpc>
                <a:spcPct val="70000"/>
              </a:lnSpc>
              <a:spcBef>
                <a:spcPts val="0"/>
              </a:spcBef>
              <a:spcAft>
                <a:spcPts val="0"/>
              </a:spcAft>
              <a:buSzPts val="770"/>
              <a:buNone/>
            </a:pPr>
            <a:r>
              <a:rPr lang="en-US" sz="1150" b="1"/>
              <a:t>8.2.1. Linked HashMap declaration in Java</a:t>
            </a:r>
            <a:endParaRPr sz="1150" b="1"/>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2aecfdd1469_0_38"/>
          <p:cNvSpPr/>
          <p:nvPr/>
        </p:nvSpPr>
        <p:spPr>
          <a:xfrm>
            <a:off x="0" y="-26412"/>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49" name="Google Shape;549;g2aecfdd1469_0_38"/>
          <p:cNvSpPr txBox="1"/>
          <p:nvPr/>
        </p:nvSpPr>
        <p:spPr>
          <a:xfrm>
            <a:off x="3054425" y="336013"/>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Java Linked HashMap Example </a:t>
            </a:r>
            <a:endParaRPr sz="3000" b="1">
              <a:latin typeface="Century Gothic"/>
              <a:ea typeface="Century Gothic"/>
              <a:cs typeface="Century Gothic"/>
              <a:sym typeface="Century Gothic"/>
            </a:endParaRPr>
          </a:p>
        </p:txBody>
      </p:sp>
      <p:pic>
        <p:nvPicPr>
          <p:cNvPr id="550" name="Google Shape;550;g2aecfdd1469_0_38"/>
          <p:cNvPicPr preferRelativeResize="0"/>
          <p:nvPr/>
        </p:nvPicPr>
        <p:blipFill>
          <a:blip r:embed="rId3">
            <a:alphaModFix/>
          </a:blip>
          <a:stretch>
            <a:fillRect/>
          </a:stretch>
        </p:blipFill>
        <p:spPr>
          <a:xfrm>
            <a:off x="3439975" y="1334575"/>
            <a:ext cx="7254676" cy="3357950"/>
          </a:xfrm>
          <a:prstGeom prst="rect">
            <a:avLst/>
          </a:prstGeom>
          <a:noFill/>
          <a:ln>
            <a:noFill/>
          </a:ln>
        </p:spPr>
      </p:pic>
      <p:pic>
        <p:nvPicPr>
          <p:cNvPr id="551" name="Google Shape;551;g2aecfdd1469_0_38"/>
          <p:cNvPicPr preferRelativeResize="0"/>
          <p:nvPr/>
        </p:nvPicPr>
        <p:blipFill>
          <a:blip r:embed="rId4">
            <a:alphaModFix/>
          </a:blip>
          <a:stretch>
            <a:fillRect/>
          </a:stretch>
        </p:blipFill>
        <p:spPr>
          <a:xfrm>
            <a:off x="3439975" y="4892875"/>
            <a:ext cx="7254675" cy="1247775"/>
          </a:xfrm>
          <a:prstGeom prst="rect">
            <a:avLst/>
          </a:prstGeom>
          <a:noFill/>
          <a:ln>
            <a:noFill/>
          </a:ln>
        </p:spPr>
      </p:pic>
      <p:sp>
        <p:nvSpPr>
          <p:cNvPr id="552" name="Google Shape;552;g2aecfdd1469_0_38"/>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b="1"/>
              <a:t>8. Java Map Interface</a:t>
            </a:r>
            <a:endParaRPr sz="1150" b="1"/>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b="1"/>
              <a:t>8.2. Linked HashMap Interface</a:t>
            </a:r>
            <a:endParaRPr sz="1150" b="1"/>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b="1"/>
              <a:t>8.2.2. Java Linked HashMap Example</a:t>
            </a:r>
            <a:endParaRPr sz="1150" b="1"/>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2aecfdd1469_0_5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58" name="Google Shape;558;g2aecfdd1469_0_50"/>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Java TreeMap Class</a:t>
            </a: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559" name="Google Shape;559;g2aecfdd1469_0_50"/>
          <p:cNvSpPr txBox="1"/>
          <p:nvPr/>
        </p:nvSpPr>
        <p:spPr>
          <a:xfrm>
            <a:off x="3211275" y="2334238"/>
            <a:ext cx="5039100" cy="4440300"/>
          </a:xfrm>
          <a:prstGeom prst="rect">
            <a:avLst/>
          </a:prstGeom>
          <a:noFill/>
          <a:ln>
            <a:noFill/>
          </a:ln>
        </p:spPr>
        <p:txBody>
          <a:bodyPr spcFirstLastPara="1" wrap="square" lIns="91425" tIns="91425" rIns="91425" bIns="91425" anchor="t" anchorCtr="0">
            <a:noAutofit/>
          </a:bodyPr>
          <a:lstStyle/>
          <a:p>
            <a:pPr marL="457200" lvl="0" indent="-349250" algn="just" rtl="0">
              <a:lnSpc>
                <a:spcPct val="12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Java TreeMap contains values based on the key. </a:t>
            </a:r>
            <a:endParaRPr sz="1900">
              <a:solidFill>
                <a:schemeClr val="dk2"/>
              </a:solidFill>
              <a:latin typeface="Century Gothic"/>
              <a:ea typeface="Century Gothic"/>
              <a:cs typeface="Century Gothic"/>
              <a:sym typeface="Century Gothic"/>
            </a:endParaRPr>
          </a:p>
          <a:p>
            <a:pPr marL="457200" lvl="0" indent="-349250" algn="just" rtl="0">
              <a:lnSpc>
                <a:spcPct val="12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It implements the NavigableMap interface and extends AbstractMap class.</a:t>
            </a:r>
            <a:endParaRPr sz="1900">
              <a:solidFill>
                <a:schemeClr val="dk2"/>
              </a:solidFill>
              <a:latin typeface="Century Gothic"/>
              <a:ea typeface="Century Gothic"/>
              <a:cs typeface="Century Gothic"/>
              <a:sym typeface="Century Gothic"/>
            </a:endParaRPr>
          </a:p>
          <a:p>
            <a:pPr marL="457200" lvl="0" indent="-349250" algn="just" rtl="0">
              <a:lnSpc>
                <a:spcPct val="12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Java TreeMap contains only unique elements.</a:t>
            </a:r>
            <a:endParaRPr sz="1900">
              <a:solidFill>
                <a:schemeClr val="dk2"/>
              </a:solidFill>
              <a:latin typeface="Century Gothic"/>
              <a:ea typeface="Century Gothic"/>
              <a:cs typeface="Century Gothic"/>
              <a:sym typeface="Century Gothic"/>
            </a:endParaRPr>
          </a:p>
          <a:p>
            <a:pPr marL="457200" lvl="0" indent="-349250" algn="just" rtl="0">
              <a:lnSpc>
                <a:spcPct val="12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Java TreeMap cannot have a null key but can have multiple null values.</a:t>
            </a:r>
            <a:endParaRPr sz="1900">
              <a:solidFill>
                <a:schemeClr val="dk2"/>
              </a:solidFill>
              <a:latin typeface="Century Gothic"/>
              <a:ea typeface="Century Gothic"/>
              <a:cs typeface="Century Gothic"/>
              <a:sym typeface="Century Gothic"/>
            </a:endParaRPr>
          </a:p>
          <a:p>
            <a:pPr marL="457200" lvl="0" indent="-349250" algn="just" rtl="0">
              <a:lnSpc>
                <a:spcPct val="12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Java TreeMap is non synchronized.</a:t>
            </a:r>
            <a:endParaRPr sz="1900">
              <a:solidFill>
                <a:schemeClr val="dk2"/>
              </a:solidFill>
              <a:latin typeface="Century Gothic"/>
              <a:ea typeface="Century Gothic"/>
              <a:cs typeface="Century Gothic"/>
              <a:sym typeface="Century Gothic"/>
            </a:endParaRPr>
          </a:p>
          <a:p>
            <a:pPr marL="457200" lvl="0" indent="-349250" algn="just" rtl="0">
              <a:lnSpc>
                <a:spcPct val="125000"/>
              </a:lnSpc>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Java TreeMap maintains ascending order.</a:t>
            </a:r>
            <a:endParaRPr sz="1900">
              <a:solidFill>
                <a:schemeClr val="dk2"/>
              </a:solidFill>
              <a:latin typeface="Century Gothic"/>
              <a:ea typeface="Century Gothic"/>
              <a:cs typeface="Century Gothic"/>
              <a:sym typeface="Century Gothic"/>
            </a:endParaRPr>
          </a:p>
          <a:p>
            <a:pPr marL="0" lvl="0" indent="0" algn="just" rtl="0">
              <a:lnSpc>
                <a:spcPct val="125000"/>
              </a:lnSpc>
              <a:spcBef>
                <a:spcPts val="0"/>
              </a:spcBef>
              <a:spcAft>
                <a:spcPts val="0"/>
              </a:spcAft>
              <a:buNone/>
            </a:pPr>
            <a:endParaRPr sz="1900">
              <a:solidFill>
                <a:schemeClr val="dk2"/>
              </a:solidFill>
              <a:latin typeface="Century Gothic"/>
              <a:ea typeface="Century Gothic"/>
              <a:cs typeface="Century Gothic"/>
              <a:sym typeface="Century Gothic"/>
            </a:endParaRPr>
          </a:p>
          <a:p>
            <a:pPr marL="0" lvl="0" indent="0" algn="just" rtl="0">
              <a:lnSpc>
                <a:spcPct val="125000"/>
              </a:lnSpc>
              <a:spcBef>
                <a:spcPts val="0"/>
              </a:spcBef>
              <a:spcAft>
                <a:spcPts val="0"/>
              </a:spcAft>
              <a:buNone/>
            </a:pPr>
            <a:endParaRPr sz="1900">
              <a:solidFill>
                <a:schemeClr val="dk2"/>
              </a:solidFill>
              <a:latin typeface="Century Gothic"/>
              <a:ea typeface="Century Gothic"/>
              <a:cs typeface="Century Gothic"/>
              <a:sym typeface="Century Gothic"/>
            </a:endParaRPr>
          </a:p>
          <a:p>
            <a:pPr marL="0" lvl="0" indent="0" algn="just" rtl="0">
              <a:lnSpc>
                <a:spcPct val="125000"/>
              </a:lnSpc>
              <a:spcBef>
                <a:spcPts val="0"/>
              </a:spcBef>
              <a:spcAft>
                <a:spcPts val="0"/>
              </a:spcAft>
              <a:buNone/>
            </a:pPr>
            <a:endParaRPr sz="1900">
              <a:solidFill>
                <a:schemeClr val="dk2"/>
              </a:solidFill>
              <a:latin typeface="Century Gothic"/>
              <a:ea typeface="Century Gothic"/>
              <a:cs typeface="Century Gothic"/>
              <a:sym typeface="Century Gothic"/>
            </a:endParaRPr>
          </a:p>
          <a:p>
            <a:pPr marL="0" lvl="0" indent="0" algn="just" rtl="0">
              <a:lnSpc>
                <a:spcPct val="125000"/>
              </a:lnSpc>
              <a:spcBef>
                <a:spcPts val="0"/>
              </a:spcBef>
              <a:spcAft>
                <a:spcPts val="0"/>
              </a:spcAft>
              <a:buNone/>
            </a:pPr>
            <a:endParaRPr sz="1900">
              <a:solidFill>
                <a:schemeClr val="dk2"/>
              </a:solidFill>
              <a:latin typeface="Century Gothic"/>
              <a:ea typeface="Century Gothic"/>
              <a:cs typeface="Century Gothic"/>
              <a:sym typeface="Century Gothic"/>
            </a:endParaRPr>
          </a:p>
          <a:p>
            <a:pPr marL="0" lvl="0" indent="0" algn="just" rtl="0">
              <a:lnSpc>
                <a:spcPct val="125000"/>
              </a:lnSpc>
              <a:spcBef>
                <a:spcPts val="0"/>
              </a:spcBef>
              <a:spcAft>
                <a:spcPts val="0"/>
              </a:spcAft>
              <a:buNone/>
            </a:pPr>
            <a:endParaRPr sz="1900">
              <a:solidFill>
                <a:schemeClr val="dk2"/>
              </a:solidFill>
              <a:latin typeface="Century Gothic"/>
              <a:ea typeface="Century Gothic"/>
              <a:cs typeface="Century Gothic"/>
              <a:sym typeface="Century Gothic"/>
            </a:endParaRPr>
          </a:p>
          <a:p>
            <a:pPr marL="0" lvl="0" indent="0" algn="just" rtl="0">
              <a:lnSpc>
                <a:spcPct val="125000"/>
              </a:lnSpc>
              <a:spcBef>
                <a:spcPts val="0"/>
              </a:spcBef>
              <a:spcAft>
                <a:spcPts val="0"/>
              </a:spcAft>
              <a:buNone/>
            </a:pPr>
            <a:endParaRPr sz="1900">
              <a:solidFill>
                <a:schemeClr val="dk2"/>
              </a:solidFill>
              <a:latin typeface="Century Gothic"/>
              <a:ea typeface="Century Gothic"/>
              <a:cs typeface="Century Gothic"/>
              <a:sym typeface="Century Gothic"/>
            </a:endParaRPr>
          </a:p>
          <a:p>
            <a:pPr marL="0" marR="0" lvl="0" indent="0" algn="just" rtl="0">
              <a:lnSpc>
                <a:spcPct val="125000"/>
              </a:lnSpc>
              <a:spcBef>
                <a:spcPts val="0"/>
              </a:spcBef>
              <a:spcAft>
                <a:spcPts val="0"/>
              </a:spcAft>
              <a:buNone/>
            </a:pPr>
            <a:endParaRPr sz="1900">
              <a:solidFill>
                <a:schemeClr val="dk2"/>
              </a:solidFill>
              <a:latin typeface="Century Gothic"/>
              <a:ea typeface="Century Gothic"/>
              <a:cs typeface="Century Gothic"/>
              <a:sym typeface="Century Gothic"/>
            </a:endParaRPr>
          </a:p>
        </p:txBody>
      </p:sp>
      <p:pic>
        <p:nvPicPr>
          <p:cNvPr id="560" name="Google Shape;560;g2aecfdd1469_0_50"/>
          <p:cNvPicPr preferRelativeResize="0"/>
          <p:nvPr/>
        </p:nvPicPr>
        <p:blipFill>
          <a:blip r:embed="rId3">
            <a:alphaModFix/>
          </a:blip>
          <a:stretch>
            <a:fillRect/>
          </a:stretch>
        </p:blipFill>
        <p:spPr>
          <a:xfrm>
            <a:off x="8858425" y="2455550"/>
            <a:ext cx="2536400" cy="4197675"/>
          </a:xfrm>
          <a:prstGeom prst="rect">
            <a:avLst/>
          </a:prstGeom>
          <a:noFill/>
          <a:ln>
            <a:noFill/>
          </a:ln>
        </p:spPr>
      </p:pic>
      <p:sp>
        <p:nvSpPr>
          <p:cNvPr id="561" name="Google Shape;561;g2aecfdd1469_0_50"/>
          <p:cNvSpPr txBox="1"/>
          <p:nvPr/>
        </p:nvSpPr>
        <p:spPr>
          <a:xfrm>
            <a:off x="3211275" y="1384025"/>
            <a:ext cx="8653500" cy="908400"/>
          </a:xfrm>
          <a:prstGeom prst="rect">
            <a:avLst/>
          </a:prstGeom>
          <a:noFill/>
          <a:ln>
            <a:noFill/>
          </a:ln>
        </p:spPr>
        <p:txBody>
          <a:bodyPr spcFirstLastPara="1" wrap="square" lIns="91425" tIns="91425" rIns="91425" bIns="91425" anchor="t" anchorCtr="0">
            <a:noAutofit/>
          </a:bodyPr>
          <a:lstStyle/>
          <a:p>
            <a:pPr marL="0" marR="0" lvl="0" indent="0" algn="just" rtl="0">
              <a:lnSpc>
                <a:spcPct val="135000"/>
              </a:lnSpc>
              <a:spcBef>
                <a:spcPts val="0"/>
              </a:spcBef>
              <a:spcAft>
                <a:spcPts val="0"/>
              </a:spcAft>
              <a:buNone/>
            </a:pPr>
            <a:r>
              <a:rPr lang="en-US" sz="1900">
                <a:solidFill>
                  <a:schemeClr val="dk2"/>
                </a:solidFill>
                <a:latin typeface="Century Gothic"/>
                <a:ea typeface="Century Gothic"/>
                <a:cs typeface="Century Gothic"/>
                <a:sym typeface="Century Gothic"/>
              </a:rPr>
              <a:t>Java TreeMap class is a red-black tree based implementation. It provides an efficient means of storing key-value pairs in sorted order.</a:t>
            </a:r>
            <a:endParaRPr sz="1900">
              <a:solidFill>
                <a:schemeClr val="dk2"/>
              </a:solidFill>
              <a:latin typeface="Century Gothic"/>
              <a:ea typeface="Century Gothic"/>
              <a:cs typeface="Century Gothic"/>
              <a:sym typeface="Century Gothic"/>
            </a:endParaRPr>
          </a:p>
        </p:txBody>
      </p:sp>
      <p:sp>
        <p:nvSpPr>
          <p:cNvPr id="562" name="Google Shape;562;g2aecfdd1469_0_50"/>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b="1"/>
              <a:t>8. Java Map Interface</a:t>
            </a:r>
            <a:endParaRPr sz="1150" b="1"/>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b="1"/>
              <a:t>8.3. Java TreeMap Class</a:t>
            </a:r>
            <a:endParaRPr sz="1150" b="1"/>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2aecfdd1469_0_62"/>
          <p:cNvSpPr/>
          <p:nvPr/>
        </p:nvSpPr>
        <p:spPr>
          <a:xfrm>
            <a:off x="0" y="-26412"/>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68" name="Google Shape;568;g2aecfdd1469_0_62"/>
          <p:cNvSpPr txBox="1"/>
          <p:nvPr/>
        </p:nvSpPr>
        <p:spPr>
          <a:xfrm>
            <a:off x="3054425" y="336013"/>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TreeMap declaration in Java</a:t>
            </a:r>
            <a:endParaRPr sz="3000" b="1">
              <a:latin typeface="Century Gothic"/>
              <a:ea typeface="Century Gothic"/>
              <a:cs typeface="Century Gothic"/>
              <a:sym typeface="Century Gothic"/>
            </a:endParaRPr>
          </a:p>
        </p:txBody>
      </p:sp>
      <p:sp>
        <p:nvSpPr>
          <p:cNvPr id="569" name="Google Shape;569;g2aecfdd1469_0_62"/>
          <p:cNvSpPr txBox="1"/>
          <p:nvPr/>
        </p:nvSpPr>
        <p:spPr>
          <a:xfrm>
            <a:off x="3054425" y="1334563"/>
            <a:ext cx="9074100" cy="5345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000">
                <a:solidFill>
                  <a:schemeClr val="dk2"/>
                </a:solidFill>
                <a:latin typeface="Century Gothic"/>
                <a:ea typeface="Century Gothic"/>
                <a:cs typeface="Century Gothic"/>
                <a:sym typeface="Century Gothic"/>
              </a:rPr>
              <a:t>To declare linkedhashmap you must import,</a:t>
            </a:r>
            <a:r>
              <a:rPr lang="en-US" sz="2000" b="1">
                <a:solidFill>
                  <a:schemeClr val="dk2"/>
                </a:solidFill>
                <a:latin typeface="Century Gothic"/>
                <a:ea typeface="Century Gothic"/>
                <a:cs typeface="Century Gothic"/>
                <a:sym typeface="Century Gothic"/>
              </a:rPr>
              <a:t> java.util.HashMap class</a:t>
            </a:r>
            <a:r>
              <a:rPr lang="en-US" sz="2100" b="1">
                <a:solidFill>
                  <a:schemeClr val="dk2"/>
                </a:solidFill>
                <a:latin typeface="Century Gothic"/>
                <a:ea typeface="Century Gothic"/>
                <a:cs typeface="Century Gothic"/>
                <a:sym typeface="Century Gothic"/>
              </a:rPr>
              <a:t>.</a:t>
            </a:r>
            <a:endParaRPr sz="2100" b="1">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b="1">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500" b="1">
                <a:solidFill>
                  <a:schemeClr val="dk2"/>
                </a:solidFill>
                <a:latin typeface="Century Gothic"/>
                <a:ea typeface="Century Gothic"/>
                <a:cs typeface="Century Gothic"/>
                <a:sym typeface="Century Gothic"/>
              </a:rPr>
              <a:t>Constructor of TreeMap class</a:t>
            </a:r>
            <a:endParaRPr sz="2500" b="1">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100">
              <a:solidFill>
                <a:schemeClr val="dk2"/>
              </a:solidFill>
              <a:latin typeface="Century Gothic"/>
              <a:ea typeface="Century Gothic"/>
              <a:cs typeface="Century Gothic"/>
              <a:sym typeface="Century Gothic"/>
            </a:endParaRPr>
          </a:p>
        </p:txBody>
      </p:sp>
      <p:pic>
        <p:nvPicPr>
          <p:cNvPr id="570" name="Google Shape;570;g2aecfdd1469_0_62"/>
          <p:cNvPicPr preferRelativeResize="0"/>
          <p:nvPr/>
        </p:nvPicPr>
        <p:blipFill>
          <a:blip r:embed="rId3">
            <a:alphaModFix/>
          </a:blip>
          <a:stretch>
            <a:fillRect/>
          </a:stretch>
        </p:blipFill>
        <p:spPr>
          <a:xfrm>
            <a:off x="3218601" y="2000600"/>
            <a:ext cx="8636624" cy="600075"/>
          </a:xfrm>
          <a:prstGeom prst="rect">
            <a:avLst/>
          </a:prstGeom>
          <a:noFill/>
          <a:ln>
            <a:noFill/>
          </a:ln>
        </p:spPr>
      </p:pic>
      <p:pic>
        <p:nvPicPr>
          <p:cNvPr id="571" name="Google Shape;571;g2aecfdd1469_0_62"/>
          <p:cNvPicPr preferRelativeResize="0"/>
          <p:nvPr/>
        </p:nvPicPr>
        <p:blipFill>
          <a:blip r:embed="rId4">
            <a:alphaModFix/>
          </a:blip>
          <a:stretch>
            <a:fillRect/>
          </a:stretch>
        </p:blipFill>
        <p:spPr>
          <a:xfrm>
            <a:off x="3218598" y="3551248"/>
            <a:ext cx="8720875" cy="2625200"/>
          </a:xfrm>
          <a:prstGeom prst="rect">
            <a:avLst/>
          </a:prstGeom>
          <a:noFill/>
          <a:ln>
            <a:noFill/>
          </a:ln>
        </p:spPr>
      </p:pic>
      <p:sp>
        <p:nvSpPr>
          <p:cNvPr id="572" name="Google Shape;572;g2aecfdd1469_0_62"/>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b="1"/>
              <a:t>8. Java Map Interface</a:t>
            </a:r>
            <a:endParaRPr sz="1150" b="1"/>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b="1"/>
              <a:t>8.3. Java TreeMap Class</a:t>
            </a:r>
            <a:endParaRPr sz="1150" b="1"/>
          </a:p>
          <a:p>
            <a:pPr marL="0" lvl="0" indent="0" algn="l" rtl="0">
              <a:lnSpc>
                <a:spcPct val="70000"/>
              </a:lnSpc>
              <a:spcBef>
                <a:spcPts val="0"/>
              </a:spcBef>
              <a:spcAft>
                <a:spcPts val="0"/>
              </a:spcAft>
              <a:buSzPts val="770"/>
              <a:buNone/>
            </a:pPr>
            <a:r>
              <a:rPr lang="en-US" sz="1150" b="1"/>
              <a:t>8.3.1. TreeMap declaration in Java</a:t>
            </a:r>
            <a:endParaRPr sz="1150" b="1"/>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265bcc1a3d8_0_5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78" name="Google Shape;578;g265bcc1a3d8_0_52"/>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Collections Sort in Java</a:t>
            </a: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579" name="Google Shape;579;g265bcc1a3d8_0_52"/>
          <p:cNvSpPr txBox="1"/>
          <p:nvPr/>
        </p:nvSpPr>
        <p:spPr>
          <a:xfrm>
            <a:off x="3211275" y="1384025"/>
            <a:ext cx="8653500" cy="4762500"/>
          </a:xfrm>
          <a:prstGeom prst="rect">
            <a:avLst/>
          </a:prstGeom>
          <a:noFill/>
          <a:ln>
            <a:noFill/>
          </a:ln>
        </p:spPr>
        <p:txBody>
          <a:bodyPr spcFirstLastPara="1" wrap="square" lIns="91425" tIns="91425" rIns="91425" bIns="91425" anchor="t" anchorCtr="0">
            <a:noAutofit/>
          </a:bodyPr>
          <a:lstStyle/>
          <a:p>
            <a:pPr marL="0" marR="0" lvl="0" indent="0" algn="just" rtl="0">
              <a:lnSpc>
                <a:spcPct val="135000"/>
              </a:lnSpc>
              <a:spcBef>
                <a:spcPts val="0"/>
              </a:spcBef>
              <a:spcAft>
                <a:spcPts val="0"/>
              </a:spcAft>
              <a:buNone/>
            </a:pPr>
            <a:r>
              <a:rPr lang="en-US" sz="2000">
                <a:solidFill>
                  <a:schemeClr val="dk2"/>
                </a:solidFill>
                <a:latin typeface="Century Gothic"/>
                <a:ea typeface="Century Gothic"/>
                <a:cs typeface="Century Gothic"/>
                <a:sym typeface="Century Gothic"/>
              </a:rPr>
              <a:t>Collections sort is a method of Java Collections class used to sort a list, which implements the List interface. </a:t>
            </a:r>
            <a:endParaRPr sz="20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r>
              <a:rPr lang="en-US" sz="2000">
                <a:solidFill>
                  <a:schemeClr val="dk2"/>
                </a:solidFill>
                <a:latin typeface="Century Gothic"/>
                <a:ea typeface="Century Gothic"/>
                <a:cs typeface="Century Gothic"/>
                <a:sym typeface="Century Gothic"/>
              </a:rPr>
              <a:t>All the elements in the list must be mutually comparable. </a:t>
            </a:r>
            <a:endParaRPr sz="20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endParaRPr sz="20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400" b="1">
                <a:solidFill>
                  <a:schemeClr val="dk2"/>
                </a:solidFill>
                <a:latin typeface="Century Gothic"/>
                <a:ea typeface="Century Gothic"/>
                <a:cs typeface="Century Gothic"/>
                <a:sym typeface="Century Gothic"/>
              </a:rPr>
              <a:t>Implementation of the Collections Sort Method in Java</a:t>
            </a:r>
            <a:endParaRPr sz="2400" b="1">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000">
                <a:solidFill>
                  <a:schemeClr val="dk2"/>
                </a:solidFill>
                <a:latin typeface="Century Gothic"/>
                <a:ea typeface="Century Gothic"/>
                <a:cs typeface="Century Gothic"/>
                <a:sym typeface="Century Gothic"/>
              </a:rPr>
              <a:t>The Collections.sort has two overloaded methods :</a:t>
            </a:r>
            <a:endParaRPr sz="20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000" b="1">
              <a:solidFill>
                <a:schemeClr val="dk2"/>
              </a:solidFill>
              <a:latin typeface="Century Gothic"/>
              <a:ea typeface="Century Gothic"/>
              <a:cs typeface="Century Gothic"/>
              <a:sym typeface="Century Gothic"/>
            </a:endParaRPr>
          </a:p>
          <a:p>
            <a:pPr marL="457200" lvl="0" indent="-355600" algn="just" rtl="0">
              <a:lnSpc>
                <a:spcPct val="150000"/>
              </a:lnSpc>
              <a:spcBef>
                <a:spcPts val="0"/>
              </a:spcBef>
              <a:spcAft>
                <a:spcPts val="0"/>
              </a:spcAft>
              <a:buClr>
                <a:schemeClr val="dk2"/>
              </a:buClr>
              <a:buSzPts val="2000"/>
              <a:buFont typeface="Century Gothic"/>
              <a:buAutoNum type="arabicPeriod"/>
            </a:pPr>
            <a:r>
              <a:rPr lang="en-US" sz="2000" b="1">
                <a:solidFill>
                  <a:schemeClr val="dk2"/>
                </a:solidFill>
                <a:latin typeface="Century Gothic"/>
                <a:ea typeface="Century Gothic"/>
                <a:cs typeface="Century Gothic"/>
                <a:sym typeface="Century Gothic"/>
              </a:rPr>
              <a:t>public static void sort(List list) </a:t>
            </a:r>
            <a:endParaRPr sz="2000" b="1">
              <a:solidFill>
                <a:schemeClr val="dk2"/>
              </a:solidFill>
              <a:latin typeface="Century Gothic"/>
              <a:ea typeface="Century Gothic"/>
              <a:cs typeface="Century Gothic"/>
              <a:sym typeface="Century Gothic"/>
            </a:endParaRPr>
          </a:p>
          <a:p>
            <a:pPr marL="457200" lvl="0" indent="0" algn="just" rtl="0">
              <a:lnSpc>
                <a:spcPct val="150000"/>
              </a:lnSpc>
              <a:spcBef>
                <a:spcPts val="0"/>
              </a:spcBef>
              <a:spcAft>
                <a:spcPts val="0"/>
              </a:spcAft>
              <a:buClr>
                <a:schemeClr val="dk2"/>
              </a:buClr>
              <a:buSzPts val="1100"/>
              <a:buFont typeface="Arial"/>
              <a:buNone/>
            </a:pPr>
            <a:r>
              <a:rPr lang="en-US" sz="2000">
                <a:solidFill>
                  <a:schemeClr val="dk2"/>
                </a:solidFill>
                <a:latin typeface="Century Gothic"/>
                <a:ea typeface="Century Gothic"/>
                <a:cs typeface="Century Gothic"/>
                <a:sym typeface="Century Gothic"/>
              </a:rPr>
              <a:t>Sort the list into ascending order, the natural ordering of its  element.</a:t>
            </a:r>
            <a:endParaRPr sz="2000">
              <a:solidFill>
                <a:schemeClr val="dk2"/>
              </a:solidFill>
              <a:latin typeface="Century Gothic"/>
              <a:ea typeface="Century Gothic"/>
              <a:cs typeface="Century Gothic"/>
              <a:sym typeface="Century Gothic"/>
            </a:endParaRPr>
          </a:p>
          <a:p>
            <a:pPr marL="457200" lvl="0" indent="-355600" algn="just" rtl="0">
              <a:lnSpc>
                <a:spcPct val="150000"/>
              </a:lnSpc>
              <a:spcBef>
                <a:spcPts val="0"/>
              </a:spcBef>
              <a:spcAft>
                <a:spcPts val="0"/>
              </a:spcAft>
              <a:buClr>
                <a:schemeClr val="dk2"/>
              </a:buClr>
              <a:buSzPts val="2000"/>
              <a:buFont typeface="Century Gothic"/>
              <a:buAutoNum type="arabicPeriod"/>
            </a:pPr>
            <a:r>
              <a:rPr lang="en-US" sz="2000" b="1">
                <a:solidFill>
                  <a:schemeClr val="dk2"/>
                </a:solidFill>
                <a:latin typeface="Century Gothic"/>
                <a:ea typeface="Century Gothic"/>
                <a:cs typeface="Century Gothic"/>
                <a:sym typeface="Century Gothic"/>
              </a:rPr>
              <a:t>public static void sort(List list, Comparator c)</a:t>
            </a:r>
            <a:endParaRPr sz="2000" b="1">
              <a:solidFill>
                <a:schemeClr val="dk2"/>
              </a:solidFill>
              <a:latin typeface="Century Gothic"/>
              <a:ea typeface="Century Gothic"/>
              <a:cs typeface="Century Gothic"/>
              <a:sym typeface="Century Gothic"/>
            </a:endParaRPr>
          </a:p>
          <a:p>
            <a:pPr marL="0" lvl="0" indent="457200" algn="just" rtl="0">
              <a:lnSpc>
                <a:spcPct val="135000"/>
              </a:lnSpc>
              <a:spcBef>
                <a:spcPts val="0"/>
              </a:spcBef>
              <a:spcAft>
                <a:spcPts val="0"/>
              </a:spcAft>
              <a:buClr>
                <a:schemeClr val="dk2"/>
              </a:buClr>
              <a:buSzPts val="1100"/>
              <a:buFont typeface="Arial"/>
              <a:buNone/>
            </a:pPr>
            <a:r>
              <a:rPr lang="en-US" sz="2000">
                <a:solidFill>
                  <a:schemeClr val="dk2"/>
                </a:solidFill>
                <a:latin typeface="Century Gothic"/>
                <a:ea typeface="Century Gothic"/>
                <a:cs typeface="Century Gothic"/>
                <a:sym typeface="Century Gothic"/>
              </a:rPr>
              <a:t>Sort the list according to the specified comparator.</a:t>
            </a:r>
            <a:endParaRPr sz="20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endParaRPr sz="2000">
              <a:solidFill>
                <a:schemeClr val="dk2"/>
              </a:solidFill>
              <a:latin typeface="Century Gothic"/>
              <a:ea typeface="Century Gothic"/>
              <a:cs typeface="Century Gothic"/>
              <a:sym typeface="Century Gothic"/>
            </a:endParaRPr>
          </a:p>
        </p:txBody>
      </p:sp>
      <p:sp>
        <p:nvSpPr>
          <p:cNvPr id="580" name="Google Shape;580;g265bcc1a3d8_0_52"/>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b="1"/>
              <a:t>9. Collection Sort in Java</a:t>
            </a:r>
            <a:endParaRPr sz="1150" b="1"/>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265bd1e8253_0_1"/>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86" name="Google Shape;586;g265bd1e8253_0_1"/>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public static void sort(List list) </a:t>
            </a: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pic>
        <p:nvPicPr>
          <p:cNvPr id="587" name="Google Shape;587;g265bd1e8253_0_1"/>
          <p:cNvPicPr preferRelativeResize="0"/>
          <p:nvPr/>
        </p:nvPicPr>
        <p:blipFill>
          <a:blip r:embed="rId3">
            <a:alphaModFix/>
          </a:blip>
          <a:stretch>
            <a:fillRect/>
          </a:stretch>
        </p:blipFill>
        <p:spPr>
          <a:xfrm>
            <a:off x="3314875" y="1421125"/>
            <a:ext cx="7905175" cy="3995088"/>
          </a:xfrm>
          <a:prstGeom prst="rect">
            <a:avLst/>
          </a:prstGeom>
          <a:noFill/>
          <a:ln>
            <a:noFill/>
          </a:ln>
        </p:spPr>
      </p:pic>
      <p:pic>
        <p:nvPicPr>
          <p:cNvPr id="588" name="Google Shape;588;g265bd1e8253_0_1"/>
          <p:cNvPicPr preferRelativeResize="0"/>
          <p:nvPr/>
        </p:nvPicPr>
        <p:blipFill rotWithShape="1">
          <a:blip r:embed="rId4">
            <a:alphaModFix/>
          </a:blip>
          <a:srcRect r="21284"/>
          <a:stretch/>
        </p:blipFill>
        <p:spPr>
          <a:xfrm>
            <a:off x="3314875" y="5416225"/>
            <a:ext cx="7905174" cy="1167700"/>
          </a:xfrm>
          <a:prstGeom prst="rect">
            <a:avLst/>
          </a:prstGeom>
          <a:noFill/>
          <a:ln>
            <a:noFill/>
          </a:ln>
        </p:spPr>
      </p:pic>
      <p:sp>
        <p:nvSpPr>
          <p:cNvPr id="589" name="Google Shape;589;g265bd1e8253_0_1"/>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b="1"/>
              <a:t>9. Collection Sort in Java</a:t>
            </a:r>
            <a:endParaRPr sz="1150" b="1"/>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265bd1e8253_0_1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595" name="Google Shape;595;g265bd1e8253_0_14"/>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public static void sort(List list) </a:t>
            </a: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596" name="Google Shape;596;g265bd1e8253_0_14"/>
          <p:cNvSpPr txBox="1"/>
          <p:nvPr/>
        </p:nvSpPr>
        <p:spPr>
          <a:xfrm>
            <a:off x="3046625" y="1290725"/>
            <a:ext cx="8989800" cy="4762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2000">
                <a:solidFill>
                  <a:schemeClr val="dk2"/>
                </a:solidFill>
                <a:latin typeface="Century Gothic"/>
                <a:ea typeface="Century Gothic"/>
                <a:cs typeface="Century Gothic"/>
                <a:sym typeface="Century Gothic"/>
              </a:rPr>
              <a:t>We can also sort the student names in descending order using Collections.reverseOrder(). </a:t>
            </a:r>
            <a:endParaRPr sz="20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endParaRPr sz="2000">
              <a:solidFill>
                <a:schemeClr val="dk2"/>
              </a:solidFill>
              <a:latin typeface="Century Gothic"/>
              <a:ea typeface="Century Gothic"/>
              <a:cs typeface="Century Gothic"/>
              <a:sym typeface="Century Gothic"/>
            </a:endParaRPr>
          </a:p>
        </p:txBody>
      </p:sp>
      <p:pic>
        <p:nvPicPr>
          <p:cNvPr id="597" name="Google Shape;597;g265bd1e8253_0_14"/>
          <p:cNvPicPr preferRelativeResize="0"/>
          <p:nvPr/>
        </p:nvPicPr>
        <p:blipFill>
          <a:blip r:embed="rId3">
            <a:alphaModFix/>
          </a:blip>
          <a:stretch>
            <a:fillRect/>
          </a:stretch>
        </p:blipFill>
        <p:spPr>
          <a:xfrm>
            <a:off x="3220625" y="2144400"/>
            <a:ext cx="7836148" cy="3246901"/>
          </a:xfrm>
          <a:prstGeom prst="rect">
            <a:avLst/>
          </a:prstGeom>
          <a:noFill/>
          <a:ln>
            <a:noFill/>
          </a:ln>
        </p:spPr>
      </p:pic>
      <p:pic>
        <p:nvPicPr>
          <p:cNvPr id="598" name="Google Shape;598;g265bd1e8253_0_14"/>
          <p:cNvPicPr preferRelativeResize="0"/>
          <p:nvPr/>
        </p:nvPicPr>
        <p:blipFill rotWithShape="1">
          <a:blip r:embed="rId4">
            <a:alphaModFix/>
          </a:blip>
          <a:srcRect r="29893"/>
          <a:stretch/>
        </p:blipFill>
        <p:spPr>
          <a:xfrm>
            <a:off x="3220625" y="5470750"/>
            <a:ext cx="7836149" cy="1262475"/>
          </a:xfrm>
          <a:prstGeom prst="rect">
            <a:avLst/>
          </a:prstGeom>
          <a:noFill/>
          <a:ln>
            <a:noFill/>
          </a:ln>
        </p:spPr>
      </p:pic>
      <p:sp>
        <p:nvSpPr>
          <p:cNvPr id="599" name="Google Shape;599;g265bd1e8253_0_14"/>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b="1"/>
              <a:t>9. Collection Sort in Java</a:t>
            </a:r>
            <a:endParaRPr sz="1150" b="1"/>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2aecfdd1469_0_86"/>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32" name="Google Shape;132;g2aecfdd1469_0_86"/>
          <p:cNvSpPr txBox="1"/>
          <p:nvPr/>
        </p:nvSpPr>
        <p:spPr>
          <a:xfrm>
            <a:off x="3148575" y="140225"/>
            <a:ext cx="59442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Types of data structures</a:t>
            </a:r>
            <a:endParaRPr sz="3000" b="1" i="0" u="none" strike="noStrike" cap="none">
              <a:solidFill>
                <a:srgbClr val="000000"/>
              </a:solidFill>
              <a:latin typeface="Century Gothic"/>
              <a:ea typeface="Century Gothic"/>
              <a:cs typeface="Century Gothic"/>
              <a:sym typeface="Century Gothic"/>
            </a:endParaRPr>
          </a:p>
        </p:txBody>
      </p:sp>
      <p:pic>
        <p:nvPicPr>
          <p:cNvPr id="133" name="Google Shape;133;g2aecfdd1469_0_86"/>
          <p:cNvPicPr preferRelativeResize="0"/>
          <p:nvPr/>
        </p:nvPicPr>
        <p:blipFill rotWithShape="1">
          <a:blip r:embed="rId3">
            <a:alphaModFix/>
          </a:blip>
          <a:srcRect b="8592"/>
          <a:stretch/>
        </p:blipFill>
        <p:spPr>
          <a:xfrm>
            <a:off x="2597250" y="585650"/>
            <a:ext cx="9806675" cy="6272900"/>
          </a:xfrm>
          <a:prstGeom prst="rect">
            <a:avLst/>
          </a:prstGeom>
          <a:noFill/>
          <a:ln>
            <a:noFill/>
          </a:ln>
        </p:spPr>
      </p:pic>
      <p:sp>
        <p:nvSpPr>
          <p:cNvPr id="134" name="Google Shape;134;g2aecfdd1469_0_86"/>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b="1"/>
              <a:t>1. Introduction to Data Structure</a:t>
            </a:r>
            <a:endParaRPr sz="1150" b="1"/>
          </a:p>
          <a:p>
            <a:pPr marL="0" lvl="0" indent="0" algn="l" rtl="0">
              <a:lnSpc>
                <a:spcPct val="70000"/>
              </a:lnSpc>
              <a:spcBef>
                <a:spcPts val="0"/>
              </a:spcBef>
              <a:spcAft>
                <a:spcPts val="0"/>
              </a:spcAft>
              <a:buSzPts val="770"/>
              <a:buNone/>
            </a:pPr>
            <a:r>
              <a:rPr lang="en-US" sz="1150" b="1"/>
              <a:t>1.1. types of data structures</a:t>
            </a:r>
            <a:endParaRPr sz="1150" b="1"/>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Prioprity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265bd1e8253_0_28"/>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05" name="Google Shape;605;g265bd1e8253_0_28"/>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Binary Search in Java</a:t>
            </a: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606" name="Google Shape;606;g265bd1e8253_0_28"/>
          <p:cNvSpPr txBox="1"/>
          <p:nvPr/>
        </p:nvSpPr>
        <p:spPr>
          <a:xfrm>
            <a:off x="3211275" y="1384025"/>
            <a:ext cx="8653500" cy="4762500"/>
          </a:xfrm>
          <a:prstGeom prst="rect">
            <a:avLst/>
          </a:prstGeom>
          <a:noFill/>
          <a:ln>
            <a:noFill/>
          </a:ln>
        </p:spPr>
        <p:txBody>
          <a:bodyPr spcFirstLastPara="1" wrap="square" lIns="91425" tIns="91425" rIns="91425" bIns="91425" anchor="t" anchorCtr="0">
            <a:noAutofit/>
          </a:bodyPr>
          <a:lstStyle/>
          <a:p>
            <a:pPr marL="0" marR="0" lvl="0" indent="0" algn="just" rtl="0">
              <a:lnSpc>
                <a:spcPct val="135000"/>
              </a:lnSpc>
              <a:spcBef>
                <a:spcPts val="0"/>
              </a:spcBef>
              <a:spcAft>
                <a:spcPts val="0"/>
              </a:spcAft>
              <a:buNone/>
            </a:pPr>
            <a:r>
              <a:rPr lang="en-US" sz="2200">
                <a:solidFill>
                  <a:schemeClr val="dk2"/>
                </a:solidFill>
                <a:latin typeface="Century Gothic"/>
                <a:ea typeface="Century Gothic"/>
                <a:cs typeface="Century Gothic"/>
                <a:sym typeface="Century Gothic"/>
              </a:rPr>
              <a:t>The binarySearch() is an inbuilt method of Java Collections class which returns the position of the object in a sorted list. There are two different types of Java collections binarySearch() method which can be differentiated depending on its parameter.</a:t>
            </a:r>
            <a:endParaRPr sz="22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endParaRPr sz="2200">
              <a:solidFill>
                <a:schemeClr val="dk2"/>
              </a:solidFill>
              <a:latin typeface="Century Gothic"/>
              <a:ea typeface="Century Gothic"/>
              <a:cs typeface="Century Gothic"/>
              <a:sym typeface="Century Gothic"/>
            </a:endParaRPr>
          </a:p>
        </p:txBody>
      </p:sp>
      <p:pic>
        <p:nvPicPr>
          <p:cNvPr id="607" name="Google Shape;607;g265bd1e8253_0_28"/>
          <p:cNvPicPr preferRelativeResize="0"/>
          <p:nvPr/>
        </p:nvPicPr>
        <p:blipFill>
          <a:blip r:embed="rId3">
            <a:alphaModFix/>
          </a:blip>
          <a:stretch>
            <a:fillRect/>
          </a:stretch>
        </p:blipFill>
        <p:spPr>
          <a:xfrm>
            <a:off x="3404650" y="3872226"/>
            <a:ext cx="8266752" cy="2414300"/>
          </a:xfrm>
          <a:prstGeom prst="rect">
            <a:avLst/>
          </a:prstGeom>
          <a:noFill/>
          <a:ln>
            <a:noFill/>
          </a:ln>
        </p:spPr>
      </p:pic>
      <p:sp>
        <p:nvSpPr>
          <p:cNvPr id="608" name="Google Shape;608;g265bd1e8253_0_28"/>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b="1"/>
              <a:t>10. Binary Search in Java</a:t>
            </a:r>
            <a:endParaRPr sz="1150" b="1"/>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65bd1e8253_0_3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14" name="Google Shape;614;g265bd1e8253_0_37"/>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Implementation of Binary Search</a:t>
            </a:r>
            <a:endParaRPr sz="3000" b="1">
              <a:latin typeface="Century Gothic"/>
              <a:ea typeface="Century Gothic"/>
              <a:cs typeface="Century Gothic"/>
              <a:sym typeface="Century Gothic"/>
            </a:endParaRPr>
          </a:p>
        </p:txBody>
      </p:sp>
      <p:pic>
        <p:nvPicPr>
          <p:cNvPr id="615" name="Google Shape;615;g265bd1e8253_0_37"/>
          <p:cNvPicPr preferRelativeResize="0"/>
          <p:nvPr/>
        </p:nvPicPr>
        <p:blipFill>
          <a:blip r:embed="rId3">
            <a:alphaModFix/>
          </a:blip>
          <a:stretch>
            <a:fillRect/>
          </a:stretch>
        </p:blipFill>
        <p:spPr>
          <a:xfrm>
            <a:off x="3278950" y="1410725"/>
            <a:ext cx="8046074" cy="3849425"/>
          </a:xfrm>
          <a:prstGeom prst="rect">
            <a:avLst/>
          </a:prstGeom>
          <a:noFill/>
          <a:ln>
            <a:noFill/>
          </a:ln>
        </p:spPr>
      </p:pic>
      <p:pic>
        <p:nvPicPr>
          <p:cNvPr id="616" name="Google Shape;616;g265bd1e8253_0_37"/>
          <p:cNvPicPr preferRelativeResize="0"/>
          <p:nvPr/>
        </p:nvPicPr>
        <p:blipFill rotWithShape="1">
          <a:blip r:embed="rId4">
            <a:alphaModFix/>
          </a:blip>
          <a:srcRect t="5258"/>
          <a:stretch/>
        </p:blipFill>
        <p:spPr>
          <a:xfrm>
            <a:off x="3278950" y="5376775"/>
            <a:ext cx="8046074" cy="1261400"/>
          </a:xfrm>
          <a:prstGeom prst="rect">
            <a:avLst/>
          </a:prstGeom>
          <a:noFill/>
          <a:ln>
            <a:noFill/>
          </a:ln>
        </p:spPr>
      </p:pic>
      <p:sp>
        <p:nvSpPr>
          <p:cNvPr id="617" name="Google Shape;617;g265bd1e8253_0_37"/>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b="1"/>
              <a:t>10. Binary Search in Java</a:t>
            </a:r>
            <a:endParaRPr sz="1150" b="1"/>
          </a:p>
          <a:p>
            <a:pPr marL="0" lvl="0" indent="0" algn="l" rtl="0">
              <a:lnSpc>
                <a:spcPct val="70000"/>
              </a:lnSpc>
              <a:spcBef>
                <a:spcPts val="0"/>
              </a:spcBef>
              <a:spcAft>
                <a:spcPts val="0"/>
              </a:spcAft>
              <a:buSzPts val="770"/>
              <a:buNone/>
            </a:pPr>
            <a:r>
              <a:rPr lang="en-US" sz="1150" b="1"/>
              <a:t>10.1. Implementation of Binary Search</a:t>
            </a:r>
            <a:endParaRPr sz="1150" b="1"/>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265bd1e8253_0_56"/>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23" name="Google Shape;623;g265bd1e8253_0_56"/>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Stack</a:t>
            </a:r>
            <a:endParaRPr sz="3000" b="1">
              <a:latin typeface="Century Gothic"/>
              <a:ea typeface="Century Gothic"/>
              <a:cs typeface="Century Gothic"/>
              <a:sym typeface="Century Gothic"/>
            </a:endParaRPr>
          </a:p>
        </p:txBody>
      </p:sp>
      <p:sp>
        <p:nvSpPr>
          <p:cNvPr id="624" name="Google Shape;624;g265bd1e8253_0_56"/>
          <p:cNvSpPr txBox="1"/>
          <p:nvPr/>
        </p:nvSpPr>
        <p:spPr>
          <a:xfrm>
            <a:off x="3211275" y="1384025"/>
            <a:ext cx="8653500" cy="4762500"/>
          </a:xfrm>
          <a:prstGeom prst="rect">
            <a:avLst/>
          </a:prstGeom>
          <a:noFill/>
          <a:ln>
            <a:noFill/>
          </a:ln>
        </p:spPr>
        <p:txBody>
          <a:bodyPr spcFirstLastPara="1" wrap="square" lIns="91425" tIns="91425" rIns="91425" bIns="91425" anchor="t" anchorCtr="0">
            <a:noAutofit/>
          </a:bodyPr>
          <a:lstStyle/>
          <a:p>
            <a:pPr marL="0" marR="0" lvl="0" indent="0" algn="just" rtl="0">
              <a:lnSpc>
                <a:spcPct val="135000"/>
              </a:lnSpc>
              <a:spcBef>
                <a:spcPts val="0"/>
              </a:spcBef>
              <a:spcAft>
                <a:spcPts val="0"/>
              </a:spcAft>
              <a:buNone/>
            </a:pPr>
            <a:r>
              <a:rPr lang="en-US" sz="2200">
                <a:solidFill>
                  <a:schemeClr val="dk2"/>
                </a:solidFill>
                <a:latin typeface="Century Gothic"/>
                <a:ea typeface="Century Gothic"/>
                <a:cs typeface="Century Gothic"/>
                <a:sym typeface="Century Gothic"/>
              </a:rPr>
              <a:t>The stack is a linear data structure that is used to store the collection of objects. It is based on </a:t>
            </a:r>
            <a:r>
              <a:rPr lang="en-US" sz="2200" b="1">
                <a:solidFill>
                  <a:schemeClr val="dk2"/>
                </a:solidFill>
                <a:latin typeface="Century Gothic"/>
                <a:ea typeface="Century Gothic"/>
                <a:cs typeface="Century Gothic"/>
                <a:sym typeface="Century Gothic"/>
              </a:rPr>
              <a:t>Last-In-First-Out (LIFO) </a:t>
            </a:r>
            <a:r>
              <a:rPr lang="en-US" sz="2200">
                <a:solidFill>
                  <a:schemeClr val="dk2"/>
                </a:solidFill>
                <a:latin typeface="Century Gothic"/>
                <a:ea typeface="Century Gothic"/>
                <a:cs typeface="Century Gothic"/>
                <a:sym typeface="Century Gothic"/>
              </a:rPr>
              <a:t>or </a:t>
            </a:r>
            <a:r>
              <a:rPr lang="en-US" sz="2200" b="1">
                <a:solidFill>
                  <a:schemeClr val="dk2"/>
                </a:solidFill>
                <a:latin typeface="Century Gothic"/>
                <a:ea typeface="Century Gothic"/>
                <a:cs typeface="Century Gothic"/>
                <a:sym typeface="Century Gothic"/>
              </a:rPr>
              <a:t>First-In-Last-Out(FILO)</a:t>
            </a:r>
            <a:r>
              <a:rPr lang="en-US" sz="2200">
                <a:solidFill>
                  <a:schemeClr val="dk2"/>
                </a:solidFill>
                <a:latin typeface="Century Gothic"/>
                <a:ea typeface="Century Gothic"/>
                <a:cs typeface="Century Gothic"/>
                <a:sym typeface="Century Gothic"/>
              </a:rPr>
              <a:t>. </a:t>
            </a:r>
            <a:endParaRPr sz="22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r>
              <a:rPr lang="en-US" sz="2200">
                <a:solidFill>
                  <a:schemeClr val="dk2"/>
                </a:solidFill>
                <a:latin typeface="Century Gothic"/>
                <a:ea typeface="Century Gothic"/>
                <a:cs typeface="Century Gothic"/>
                <a:sym typeface="Century Gothic"/>
              </a:rPr>
              <a:t>This means the last element inserted inside the stack is removed first.</a:t>
            </a:r>
            <a:endParaRPr sz="2200">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2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marR="0" lvl="0" indent="0" algn="just" rtl="0">
              <a:lnSpc>
                <a:spcPct val="135000"/>
              </a:lnSpc>
              <a:spcBef>
                <a:spcPts val="0"/>
              </a:spcBef>
              <a:spcAft>
                <a:spcPts val="0"/>
              </a:spcAft>
              <a:buNone/>
            </a:pPr>
            <a:endParaRPr sz="2200">
              <a:solidFill>
                <a:schemeClr val="dk2"/>
              </a:solidFill>
              <a:latin typeface="Century Gothic"/>
              <a:ea typeface="Century Gothic"/>
              <a:cs typeface="Century Gothic"/>
              <a:sym typeface="Century Gothic"/>
            </a:endParaRPr>
          </a:p>
        </p:txBody>
      </p:sp>
      <p:pic>
        <p:nvPicPr>
          <p:cNvPr id="625" name="Google Shape;625;g265bd1e8253_0_56"/>
          <p:cNvPicPr preferRelativeResize="0"/>
          <p:nvPr/>
        </p:nvPicPr>
        <p:blipFill>
          <a:blip r:embed="rId3">
            <a:alphaModFix/>
          </a:blip>
          <a:stretch>
            <a:fillRect/>
          </a:stretch>
        </p:blipFill>
        <p:spPr>
          <a:xfrm>
            <a:off x="2891725" y="3739050"/>
            <a:ext cx="9035925" cy="2710775"/>
          </a:xfrm>
          <a:prstGeom prst="rect">
            <a:avLst/>
          </a:prstGeom>
          <a:noFill/>
          <a:ln>
            <a:noFill/>
          </a:ln>
        </p:spPr>
      </p:pic>
      <p:sp>
        <p:nvSpPr>
          <p:cNvPr id="626" name="Google Shape;626;g265bd1e8253_0_56"/>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b="1"/>
              <a:t>11. Stack </a:t>
            </a:r>
            <a:endParaRPr sz="1150" b="1"/>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265bd1e8253_0_88"/>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32" name="Google Shape;632;g265bd1e8253_0_88"/>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Stack Class Java</a:t>
            </a:r>
            <a:endParaRPr sz="3000" b="1">
              <a:latin typeface="Century Gothic"/>
              <a:ea typeface="Century Gothic"/>
              <a:cs typeface="Century Gothic"/>
              <a:sym typeface="Century Gothic"/>
            </a:endParaRPr>
          </a:p>
        </p:txBody>
      </p:sp>
      <p:sp>
        <p:nvSpPr>
          <p:cNvPr id="633" name="Google Shape;633;g265bd1e8253_0_88"/>
          <p:cNvSpPr txBox="1"/>
          <p:nvPr/>
        </p:nvSpPr>
        <p:spPr>
          <a:xfrm>
            <a:off x="3046625" y="1553625"/>
            <a:ext cx="4982700" cy="47625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In Java, Stack is a class that falls under the Collection framework that extends the Vector class. </a:t>
            </a:r>
            <a:endParaRPr sz="2200">
              <a:solidFill>
                <a:schemeClr val="dk2"/>
              </a:solidFill>
              <a:latin typeface="Century Gothic"/>
              <a:ea typeface="Century Gothic"/>
              <a:cs typeface="Century Gothic"/>
              <a:sym typeface="Century Gothic"/>
            </a:endParaRPr>
          </a:p>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It also implements interfaces List, Collection, Iterable, Cloneable, Serializable. </a:t>
            </a:r>
            <a:endParaRPr sz="2200">
              <a:solidFill>
                <a:schemeClr val="dk2"/>
              </a:solidFill>
              <a:latin typeface="Century Gothic"/>
              <a:ea typeface="Century Gothic"/>
              <a:cs typeface="Century Gothic"/>
              <a:sym typeface="Century Gothic"/>
            </a:endParaRPr>
          </a:p>
          <a:p>
            <a:pPr marL="457200" marR="0" lvl="0" indent="-368300" algn="just" rtl="0">
              <a:lnSpc>
                <a:spcPct val="150000"/>
              </a:lnSpc>
              <a:spcBef>
                <a:spcPts val="0"/>
              </a:spcBef>
              <a:spcAft>
                <a:spcPts val="0"/>
              </a:spcAft>
              <a:buClr>
                <a:schemeClr val="dk2"/>
              </a:buClr>
              <a:buSzPts val="2200"/>
              <a:buFont typeface="Century Gothic"/>
              <a:buChar char="●"/>
            </a:pPr>
            <a:r>
              <a:rPr lang="en-US" sz="2200">
                <a:solidFill>
                  <a:schemeClr val="dk2"/>
                </a:solidFill>
                <a:latin typeface="Century Gothic"/>
                <a:ea typeface="Century Gothic"/>
                <a:cs typeface="Century Gothic"/>
                <a:sym typeface="Century Gothic"/>
              </a:rPr>
              <a:t>Before using the Stack class, we must import the java.util package.</a:t>
            </a:r>
            <a:endParaRPr sz="2200">
              <a:solidFill>
                <a:schemeClr val="dk2"/>
              </a:solidFill>
              <a:latin typeface="Century Gothic"/>
              <a:ea typeface="Century Gothic"/>
              <a:cs typeface="Century Gothic"/>
              <a:sym typeface="Century Gothic"/>
            </a:endParaRPr>
          </a:p>
        </p:txBody>
      </p:sp>
      <p:pic>
        <p:nvPicPr>
          <p:cNvPr id="634" name="Google Shape;634;g265bd1e8253_0_88"/>
          <p:cNvPicPr preferRelativeResize="0"/>
          <p:nvPr/>
        </p:nvPicPr>
        <p:blipFill>
          <a:blip r:embed="rId3">
            <a:alphaModFix/>
          </a:blip>
          <a:stretch>
            <a:fillRect/>
          </a:stretch>
        </p:blipFill>
        <p:spPr>
          <a:xfrm>
            <a:off x="8416600" y="1492250"/>
            <a:ext cx="3343275" cy="4762500"/>
          </a:xfrm>
          <a:prstGeom prst="rect">
            <a:avLst/>
          </a:prstGeom>
          <a:noFill/>
          <a:ln>
            <a:noFill/>
          </a:ln>
        </p:spPr>
      </p:pic>
      <p:sp>
        <p:nvSpPr>
          <p:cNvPr id="635" name="Google Shape;635;g265bd1e8253_0_88"/>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b="1"/>
              <a:t>11. Stack </a:t>
            </a:r>
            <a:endParaRPr sz="1150" b="1"/>
          </a:p>
          <a:p>
            <a:pPr marL="0" lvl="0" indent="0" algn="l" rtl="0">
              <a:lnSpc>
                <a:spcPct val="70000"/>
              </a:lnSpc>
              <a:spcBef>
                <a:spcPts val="0"/>
              </a:spcBef>
              <a:spcAft>
                <a:spcPts val="0"/>
              </a:spcAft>
              <a:buSzPts val="770"/>
              <a:buNone/>
            </a:pPr>
            <a:r>
              <a:rPr lang="en-US" sz="1150" b="1"/>
              <a:t>11.1 Stack Class Java </a:t>
            </a:r>
            <a:endParaRPr sz="1150" b="1"/>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265bd1e8253_0_7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41" name="Google Shape;641;g265bd1e8253_0_77"/>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3000"/>
              <a:buFont typeface="Arial"/>
              <a:buNone/>
            </a:pPr>
            <a:r>
              <a:rPr lang="en-US" sz="3000" b="1">
                <a:solidFill>
                  <a:schemeClr val="dk2"/>
                </a:solidFill>
                <a:latin typeface="Century Gothic"/>
                <a:ea typeface="Century Gothic"/>
                <a:cs typeface="Century Gothic"/>
                <a:sym typeface="Century Gothic"/>
              </a:rPr>
              <a:t>Initialization of stack in Java</a:t>
            </a:r>
            <a:endParaRPr sz="3000" b="1">
              <a:solidFill>
                <a:schemeClr val="dk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642" name="Google Shape;642;g265bd1e8253_0_77"/>
          <p:cNvSpPr txBox="1"/>
          <p:nvPr/>
        </p:nvSpPr>
        <p:spPr>
          <a:xfrm>
            <a:off x="3046625" y="1357900"/>
            <a:ext cx="8800800" cy="4762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200">
                <a:solidFill>
                  <a:schemeClr val="dk2"/>
                </a:solidFill>
                <a:latin typeface="Century Gothic"/>
                <a:ea typeface="Century Gothic"/>
                <a:cs typeface="Century Gothic"/>
                <a:sym typeface="Century Gothic"/>
              </a:rPr>
              <a:t>The Stack class contains only the default constructor that creates an empty stack.</a:t>
            </a:r>
            <a:endParaRPr sz="2200">
              <a:solidFill>
                <a:schemeClr val="dk2"/>
              </a:solidFill>
              <a:latin typeface="Century Gothic"/>
              <a:ea typeface="Century Gothic"/>
              <a:cs typeface="Century Gothic"/>
              <a:sym typeface="Century Gothic"/>
            </a:endParaRPr>
          </a:p>
          <a:p>
            <a:pPr marL="0" lvl="0" indent="457200" algn="just" rtl="0">
              <a:lnSpc>
                <a:spcPct val="150000"/>
              </a:lnSpc>
              <a:spcBef>
                <a:spcPts val="0"/>
              </a:spcBef>
              <a:spcAft>
                <a:spcPts val="0"/>
              </a:spcAft>
              <a:buClr>
                <a:schemeClr val="dk2"/>
              </a:buClr>
              <a:buSzPts val="1100"/>
              <a:buFont typeface="Arial"/>
              <a:buNone/>
            </a:pPr>
            <a:r>
              <a:rPr lang="en-US" sz="2200" b="1">
                <a:solidFill>
                  <a:schemeClr val="dk2"/>
                </a:solidFill>
                <a:latin typeface="Century Gothic"/>
                <a:ea typeface="Century Gothic"/>
                <a:cs typeface="Century Gothic"/>
                <a:sym typeface="Century Gothic"/>
              </a:rPr>
              <a:t>public Stack()  </a:t>
            </a:r>
            <a:endParaRPr sz="2200" b="1">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r>
              <a:rPr lang="en-US" sz="2200">
                <a:solidFill>
                  <a:schemeClr val="dk2"/>
                </a:solidFill>
                <a:latin typeface="Century Gothic"/>
                <a:ea typeface="Century Gothic"/>
                <a:cs typeface="Century Gothic"/>
                <a:sym typeface="Century Gothic"/>
              </a:rPr>
              <a:t>If we want to create a stack, first, import the java.util package and create an object of the Stack class.</a:t>
            </a: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ctr" rtl="0">
              <a:lnSpc>
                <a:spcPct val="150000"/>
              </a:lnSpc>
              <a:spcBef>
                <a:spcPts val="0"/>
              </a:spcBef>
              <a:spcAft>
                <a:spcPts val="0"/>
              </a:spcAft>
              <a:buNone/>
            </a:pPr>
            <a:r>
              <a:rPr lang="en-US" sz="2200">
                <a:solidFill>
                  <a:schemeClr val="dk2"/>
                </a:solidFill>
                <a:latin typeface="Century Gothic"/>
                <a:ea typeface="Century Gothic"/>
                <a:cs typeface="Century Gothic"/>
                <a:sym typeface="Century Gothic"/>
              </a:rPr>
              <a:t>or</a:t>
            </a: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r>
              <a:rPr lang="en-US" sz="2200">
                <a:solidFill>
                  <a:schemeClr val="dk2"/>
                </a:solidFill>
                <a:latin typeface="Century Gothic"/>
                <a:ea typeface="Century Gothic"/>
                <a:cs typeface="Century Gothic"/>
                <a:sym typeface="Century Gothic"/>
              </a:rPr>
              <a:t>	</a:t>
            </a: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200">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p:txBody>
      </p:sp>
      <p:pic>
        <p:nvPicPr>
          <p:cNvPr id="643" name="Google Shape;643;g265bd1e8253_0_77"/>
          <p:cNvPicPr preferRelativeResize="0"/>
          <p:nvPr/>
        </p:nvPicPr>
        <p:blipFill>
          <a:blip r:embed="rId3">
            <a:alphaModFix/>
          </a:blip>
          <a:stretch>
            <a:fillRect/>
          </a:stretch>
        </p:blipFill>
        <p:spPr>
          <a:xfrm>
            <a:off x="5503676" y="4032875"/>
            <a:ext cx="3612800" cy="869250"/>
          </a:xfrm>
          <a:prstGeom prst="rect">
            <a:avLst/>
          </a:prstGeom>
          <a:noFill/>
          <a:ln w="19050" cap="flat" cmpd="sng">
            <a:solidFill>
              <a:schemeClr val="dk2"/>
            </a:solidFill>
            <a:prstDash val="solid"/>
            <a:round/>
            <a:headEnd type="none" w="sm" len="sm"/>
            <a:tailEnd type="none" w="sm" len="sm"/>
          </a:ln>
        </p:spPr>
      </p:pic>
      <p:pic>
        <p:nvPicPr>
          <p:cNvPr id="644" name="Google Shape;644;g265bd1e8253_0_77"/>
          <p:cNvPicPr preferRelativeResize="0"/>
          <p:nvPr/>
        </p:nvPicPr>
        <p:blipFill>
          <a:blip r:embed="rId4">
            <a:alphaModFix/>
          </a:blip>
          <a:stretch>
            <a:fillRect/>
          </a:stretch>
        </p:blipFill>
        <p:spPr>
          <a:xfrm>
            <a:off x="5503667" y="5526825"/>
            <a:ext cx="3612820" cy="869250"/>
          </a:xfrm>
          <a:prstGeom prst="rect">
            <a:avLst/>
          </a:prstGeom>
          <a:noFill/>
          <a:ln w="19050" cap="flat" cmpd="sng">
            <a:solidFill>
              <a:schemeClr val="dk2"/>
            </a:solidFill>
            <a:prstDash val="solid"/>
            <a:round/>
            <a:headEnd type="none" w="sm" len="sm"/>
            <a:tailEnd type="none" w="sm" len="sm"/>
          </a:ln>
        </p:spPr>
      </p:pic>
      <p:sp>
        <p:nvSpPr>
          <p:cNvPr id="645" name="Google Shape;645;g265bd1e8253_0_77"/>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b="1"/>
              <a:t>11. Stack </a:t>
            </a:r>
            <a:endParaRPr sz="1150" b="1"/>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b="1"/>
              <a:t>11.2 Initialization of stack in Java</a:t>
            </a:r>
            <a:endParaRPr sz="1150" b="1"/>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265bd1e8253_0_10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51" name="Google Shape;651;g265bd1e8253_0_102"/>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3000"/>
              <a:buFont typeface="Arial"/>
              <a:buNone/>
            </a:pPr>
            <a:r>
              <a:rPr lang="en-US" sz="3000" b="1">
                <a:solidFill>
                  <a:schemeClr val="dk2"/>
                </a:solidFill>
                <a:latin typeface="Century Gothic"/>
                <a:ea typeface="Century Gothic"/>
                <a:cs typeface="Century Gothic"/>
                <a:sym typeface="Century Gothic"/>
              </a:rPr>
              <a:t>Methods of Stack class</a:t>
            </a:r>
            <a:endParaRPr sz="3000" b="1">
              <a:solidFill>
                <a:schemeClr val="dk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652" name="Google Shape;652;g265bd1e8253_0_102"/>
          <p:cNvSpPr txBox="1"/>
          <p:nvPr/>
        </p:nvSpPr>
        <p:spPr>
          <a:xfrm>
            <a:off x="3046625" y="1357900"/>
            <a:ext cx="8800800" cy="1708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200">
                <a:solidFill>
                  <a:schemeClr val="dk2"/>
                </a:solidFill>
                <a:latin typeface="Century Gothic"/>
                <a:ea typeface="Century Gothic"/>
                <a:cs typeface="Century Gothic"/>
                <a:sym typeface="Century Gothic"/>
              </a:rPr>
              <a:t>The Java Stack class provides mainly five methods to perform these operations. Along with this, it also provides all the methods of the Java </a:t>
            </a:r>
            <a:r>
              <a:rPr lang="en-US" sz="2200" b="1">
                <a:solidFill>
                  <a:schemeClr val="dk2"/>
                </a:solidFill>
                <a:latin typeface="Century Gothic"/>
                <a:ea typeface="Century Gothic"/>
                <a:cs typeface="Century Gothic"/>
                <a:sym typeface="Century Gothic"/>
              </a:rPr>
              <a:t>Vector</a:t>
            </a:r>
            <a:r>
              <a:rPr lang="en-US" sz="2200">
                <a:solidFill>
                  <a:schemeClr val="dk2"/>
                </a:solidFill>
                <a:latin typeface="Century Gothic"/>
                <a:ea typeface="Century Gothic"/>
                <a:cs typeface="Century Gothic"/>
                <a:sym typeface="Century Gothic"/>
              </a:rPr>
              <a:t> class.</a:t>
            </a: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r>
              <a:rPr lang="en-US" sz="2200">
                <a:solidFill>
                  <a:schemeClr val="dk2"/>
                </a:solidFill>
                <a:latin typeface="Century Gothic"/>
                <a:ea typeface="Century Gothic"/>
                <a:cs typeface="Century Gothic"/>
                <a:sym typeface="Century Gothic"/>
              </a:rPr>
              <a:t>	</a:t>
            </a: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200">
              <a:solidFill>
                <a:schemeClr val="dk2"/>
              </a:solidFill>
              <a:latin typeface="Century Gothic"/>
              <a:ea typeface="Century Gothic"/>
              <a:cs typeface="Century Gothic"/>
              <a:sym typeface="Century Gothic"/>
            </a:endParaRPr>
          </a:p>
        </p:txBody>
      </p:sp>
      <p:pic>
        <p:nvPicPr>
          <p:cNvPr id="653" name="Google Shape;653;g265bd1e8253_0_102"/>
          <p:cNvPicPr preferRelativeResize="0"/>
          <p:nvPr/>
        </p:nvPicPr>
        <p:blipFill>
          <a:blip r:embed="rId3">
            <a:alphaModFix/>
          </a:blip>
          <a:stretch>
            <a:fillRect/>
          </a:stretch>
        </p:blipFill>
        <p:spPr>
          <a:xfrm>
            <a:off x="3349225" y="2961850"/>
            <a:ext cx="8302477" cy="3604257"/>
          </a:xfrm>
          <a:prstGeom prst="rect">
            <a:avLst/>
          </a:prstGeom>
          <a:noFill/>
          <a:ln>
            <a:noFill/>
          </a:ln>
        </p:spPr>
      </p:pic>
      <p:sp>
        <p:nvSpPr>
          <p:cNvPr id="654" name="Google Shape;654;g265bd1e8253_0_102"/>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b="1"/>
              <a:t>11. Stack </a:t>
            </a:r>
            <a:endParaRPr sz="1150" b="1"/>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b="1"/>
              <a:t>11.3 Methods of Stack class</a:t>
            </a:r>
            <a:endParaRPr sz="1150" b="1"/>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65bd1e8253_0_113"/>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60" name="Google Shape;660;g265bd1e8253_0_113"/>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3000"/>
              <a:buFont typeface="Arial"/>
              <a:buNone/>
            </a:pPr>
            <a:r>
              <a:rPr lang="en-US" sz="3000" b="1">
                <a:solidFill>
                  <a:schemeClr val="dk2"/>
                </a:solidFill>
                <a:latin typeface="Century Gothic"/>
                <a:ea typeface="Century Gothic"/>
                <a:cs typeface="Century Gothic"/>
                <a:sym typeface="Century Gothic"/>
              </a:rPr>
              <a:t>CRUD operation in ArrayList</a:t>
            </a:r>
            <a:endParaRPr sz="3000" b="1">
              <a:solidFill>
                <a:schemeClr val="dk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000"/>
              <a:buFont typeface="Arial"/>
              <a:buNone/>
            </a:pPr>
            <a:endParaRPr sz="3000" b="1">
              <a:latin typeface="Century Gothic"/>
              <a:ea typeface="Century Gothic"/>
              <a:cs typeface="Century Gothic"/>
              <a:sym typeface="Century Gothic"/>
            </a:endParaRPr>
          </a:p>
        </p:txBody>
      </p:sp>
      <p:sp>
        <p:nvSpPr>
          <p:cNvPr id="661" name="Google Shape;661;g265bd1e8253_0_113"/>
          <p:cNvSpPr txBox="1"/>
          <p:nvPr/>
        </p:nvSpPr>
        <p:spPr>
          <a:xfrm>
            <a:off x="3202500" y="1453800"/>
            <a:ext cx="8211600" cy="5844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300">
                <a:solidFill>
                  <a:schemeClr val="dk2"/>
                </a:solidFill>
                <a:latin typeface="Century Gothic"/>
                <a:ea typeface="Century Gothic"/>
                <a:cs typeface="Century Gothic"/>
                <a:sym typeface="Century Gothic"/>
              </a:rPr>
              <a:t>The ArrayList class comes with some predefined methods for CRUD(</a:t>
            </a:r>
            <a:r>
              <a:rPr lang="en-US" sz="2300" b="1">
                <a:solidFill>
                  <a:schemeClr val="dk2"/>
                </a:solidFill>
                <a:latin typeface="Century Gothic"/>
                <a:ea typeface="Century Gothic"/>
                <a:cs typeface="Century Gothic"/>
                <a:sym typeface="Century Gothic"/>
              </a:rPr>
              <a:t>CREATE</a:t>
            </a:r>
            <a:r>
              <a:rPr lang="en-US" sz="2300">
                <a:solidFill>
                  <a:schemeClr val="dk2"/>
                </a:solidFill>
                <a:latin typeface="Century Gothic"/>
                <a:ea typeface="Century Gothic"/>
                <a:cs typeface="Century Gothic"/>
                <a:sym typeface="Century Gothic"/>
              </a:rPr>
              <a:t>, </a:t>
            </a:r>
            <a:r>
              <a:rPr lang="en-US" sz="2300" b="1">
                <a:solidFill>
                  <a:schemeClr val="dk2"/>
                </a:solidFill>
                <a:latin typeface="Century Gothic"/>
                <a:ea typeface="Century Gothic"/>
                <a:cs typeface="Century Gothic"/>
                <a:sym typeface="Century Gothic"/>
              </a:rPr>
              <a:t>READ</a:t>
            </a:r>
            <a:r>
              <a:rPr lang="en-US" sz="2300">
                <a:solidFill>
                  <a:schemeClr val="dk2"/>
                </a:solidFill>
                <a:latin typeface="Century Gothic"/>
                <a:ea typeface="Century Gothic"/>
                <a:cs typeface="Century Gothic"/>
                <a:sym typeface="Century Gothic"/>
              </a:rPr>
              <a:t>, </a:t>
            </a:r>
            <a:r>
              <a:rPr lang="en-US" sz="2300" b="1">
                <a:solidFill>
                  <a:schemeClr val="dk2"/>
                </a:solidFill>
                <a:latin typeface="Century Gothic"/>
                <a:ea typeface="Century Gothic"/>
                <a:cs typeface="Century Gothic"/>
                <a:sym typeface="Century Gothic"/>
              </a:rPr>
              <a:t>UPDATE</a:t>
            </a:r>
            <a:r>
              <a:rPr lang="en-US" sz="2300">
                <a:solidFill>
                  <a:schemeClr val="dk2"/>
                </a:solidFill>
                <a:latin typeface="Century Gothic"/>
                <a:ea typeface="Century Gothic"/>
                <a:cs typeface="Century Gothic"/>
                <a:sym typeface="Century Gothic"/>
              </a:rPr>
              <a:t>, </a:t>
            </a:r>
            <a:r>
              <a:rPr lang="en-US" sz="2300" b="1">
                <a:solidFill>
                  <a:schemeClr val="dk2"/>
                </a:solidFill>
                <a:latin typeface="Century Gothic"/>
                <a:ea typeface="Century Gothic"/>
                <a:cs typeface="Century Gothic"/>
                <a:sym typeface="Century Gothic"/>
              </a:rPr>
              <a:t>DELETE</a:t>
            </a:r>
            <a:r>
              <a:rPr lang="en-US" sz="2300">
                <a:solidFill>
                  <a:schemeClr val="dk2"/>
                </a:solidFill>
                <a:latin typeface="Century Gothic"/>
                <a:ea typeface="Century Gothic"/>
                <a:cs typeface="Century Gothic"/>
                <a:sym typeface="Century Gothic"/>
              </a:rPr>
              <a:t>) implementation features. </a:t>
            </a:r>
            <a:endParaRPr sz="23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r>
              <a:rPr lang="en-US" sz="2500" b="1">
                <a:solidFill>
                  <a:schemeClr val="dk2"/>
                </a:solidFill>
                <a:latin typeface="Century Gothic"/>
                <a:ea typeface="Century Gothic"/>
                <a:cs typeface="Century Gothic"/>
                <a:sym typeface="Century Gothic"/>
              </a:rPr>
              <a:t>Adding to ArrayList</a:t>
            </a:r>
            <a:endParaRPr sz="2500" b="1">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r>
              <a:rPr lang="en-US" sz="2300">
                <a:solidFill>
                  <a:schemeClr val="dk2"/>
                </a:solidFill>
                <a:latin typeface="Century Gothic"/>
                <a:ea typeface="Century Gothic"/>
                <a:cs typeface="Century Gothic"/>
                <a:sym typeface="Century Gothic"/>
              </a:rPr>
              <a:t>Adding elements to an ArrayList is pretty straight forward. The add(E e) method, where E is the element we want to add allows to add element to an </a:t>
            </a:r>
            <a:r>
              <a:rPr lang="en-US" sz="2300" b="1">
                <a:solidFill>
                  <a:schemeClr val="dk2"/>
                </a:solidFill>
                <a:latin typeface="Century Gothic"/>
                <a:ea typeface="Century Gothic"/>
                <a:cs typeface="Century Gothic"/>
                <a:sym typeface="Century Gothic"/>
              </a:rPr>
              <a:t>ArrayList</a:t>
            </a:r>
            <a:r>
              <a:rPr lang="en-US" sz="2300">
                <a:solidFill>
                  <a:schemeClr val="dk2"/>
                </a:solidFill>
                <a:latin typeface="Century Gothic"/>
                <a:ea typeface="Century Gothic"/>
                <a:cs typeface="Century Gothic"/>
                <a:sym typeface="Century Gothic"/>
              </a:rPr>
              <a:t>.</a:t>
            </a:r>
            <a:endParaRPr sz="23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r>
              <a:rPr lang="en-US" sz="2300">
                <a:solidFill>
                  <a:schemeClr val="dk2"/>
                </a:solidFill>
                <a:latin typeface="Century Gothic"/>
                <a:ea typeface="Century Gothic"/>
                <a:cs typeface="Century Gothic"/>
                <a:sym typeface="Century Gothic"/>
              </a:rPr>
              <a:t>	</a:t>
            </a:r>
            <a:endParaRPr sz="23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endParaRPr sz="2300">
              <a:solidFill>
                <a:schemeClr val="dk2"/>
              </a:solidFill>
              <a:latin typeface="Century Gothic"/>
              <a:ea typeface="Century Gothic"/>
              <a:cs typeface="Century Gothic"/>
              <a:sym typeface="Century Gothic"/>
            </a:endParaRPr>
          </a:p>
        </p:txBody>
      </p:sp>
      <p:sp>
        <p:nvSpPr>
          <p:cNvPr id="662" name="Google Shape;662;g265bd1e8253_0_113"/>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b="1"/>
              <a:t>12 CRUD operation in ArrayList</a:t>
            </a:r>
            <a:endParaRPr sz="1150" b="1"/>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265bd1e84c4_0_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68" name="Google Shape;668;g265bd1e84c4_0_2"/>
          <p:cNvSpPr txBox="1"/>
          <p:nvPr/>
        </p:nvSpPr>
        <p:spPr>
          <a:xfrm>
            <a:off x="3046625" y="4301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solidFill>
                  <a:schemeClr val="dk2"/>
                </a:solidFill>
                <a:latin typeface="Century Gothic"/>
                <a:ea typeface="Century Gothic"/>
                <a:cs typeface="Century Gothic"/>
                <a:sym typeface="Century Gothic"/>
              </a:rPr>
              <a:t>Adding to an ArrayList</a:t>
            </a:r>
            <a:endParaRPr sz="3000" b="1">
              <a:latin typeface="Century Gothic"/>
              <a:ea typeface="Century Gothic"/>
              <a:cs typeface="Century Gothic"/>
              <a:sym typeface="Century Gothic"/>
            </a:endParaRPr>
          </a:p>
        </p:txBody>
      </p:sp>
      <p:pic>
        <p:nvPicPr>
          <p:cNvPr id="669" name="Google Shape;669;g265bd1e84c4_0_2"/>
          <p:cNvPicPr preferRelativeResize="0"/>
          <p:nvPr/>
        </p:nvPicPr>
        <p:blipFill>
          <a:blip r:embed="rId3">
            <a:alphaModFix/>
          </a:blip>
          <a:stretch>
            <a:fillRect/>
          </a:stretch>
        </p:blipFill>
        <p:spPr>
          <a:xfrm>
            <a:off x="3130550" y="5454750"/>
            <a:ext cx="8185376" cy="1334650"/>
          </a:xfrm>
          <a:prstGeom prst="rect">
            <a:avLst/>
          </a:prstGeom>
          <a:noFill/>
          <a:ln>
            <a:noFill/>
          </a:ln>
        </p:spPr>
      </p:pic>
      <p:pic>
        <p:nvPicPr>
          <p:cNvPr id="670" name="Google Shape;670;g265bd1e84c4_0_2"/>
          <p:cNvPicPr preferRelativeResize="0"/>
          <p:nvPr/>
        </p:nvPicPr>
        <p:blipFill>
          <a:blip r:embed="rId4">
            <a:alphaModFix/>
          </a:blip>
          <a:stretch>
            <a:fillRect/>
          </a:stretch>
        </p:blipFill>
        <p:spPr>
          <a:xfrm>
            <a:off x="3130550" y="1296550"/>
            <a:ext cx="8185375" cy="4158200"/>
          </a:xfrm>
          <a:prstGeom prst="rect">
            <a:avLst/>
          </a:prstGeom>
          <a:noFill/>
          <a:ln>
            <a:noFill/>
          </a:ln>
        </p:spPr>
      </p:pic>
      <p:sp>
        <p:nvSpPr>
          <p:cNvPr id="671" name="Google Shape;671;g265bd1e84c4_0_2"/>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b="1"/>
              <a:t>12 CRUD operation in ArrayList</a:t>
            </a:r>
            <a:endParaRPr sz="1150" b="1"/>
          </a:p>
          <a:p>
            <a:pPr marL="0" lvl="0" indent="0" algn="l" rtl="0">
              <a:lnSpc>
                <a:spcPct val="70000"/>
              </a:lnSpc>
              <a:spcBef>
                <a:spcPts val="0"/>
              </a:spcBef>
              <a:spcAft>
                <a:spcPts val="0"/>
              </a:spcAft>
              <a:buSzPts val="770"/>
              <a:buNone/>
            </a:pPr>
            <a:r>
              <a:rPr lang="en-US" sz="1150" b="1"/>
              <a:t>12.1. Adding to an ArrayList</a:t>
            </a:r>
            <a:endParaRPr sz="1150" b="1"/>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65bd1e84c4_0_11"/>
          <p:cNvSpPr/>
          <p:nvPr/>
        </p:nvSpPr>
        <p:spPr>
          <a:xfrm>
            <a:off x="77725" y="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77" name="Google Shape;677;g265bd1e84c4_0_11"/>
          <p:cNvSpPr txBox="1"/>
          <p:nvPr/>
        </p:nvSpPr>
        <p:spPr>
          <a:xfrm>
            <a:off x="3120250" y="4219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solidFill>
                  <a:schemeClr val="dk2"/>
                </a:solidFill>
                <a:latin typeface="Century Gothic"/>
                <a:ea typeface="Century Gothic"/>
                <a:cs typeface="Century Gothic"/>
                <a:sym typeface="Century Gothic"/>
              </a:rPr>
              <a:t>Updating in an ArrayList</a:t>
            </a:r>
            <a:endParaRPr sz="3000" b="1">
              <a:latin typeface="Century Gothic"/>
              <a:ea typeface="Century Gothic"/>
              <a:cs typeface="Century Gothic"/>
              <a:sym typeface="Century Gothic"/>
            </a:endParaRPr>
          </a:p>
        </p:txBody>
      </p:sp>
      <p:sp>
        <p:nvSpPr>
          <p:cNvPr id="678" name="Google Shape;678;g265bd1e84c4_0_11"/>
          <p:cNvSpPr txBox="1"/>
          <p:nvPr/>
        </p:nvSpPr>
        <p:spPr>
          <a:xfrm>
            <a:off x="3120250" y="1333675"/>
            <a:ext cx="8862000" cy="17238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2000">
                <a:solidFill>
                  <a:schemeClr val="dk2"/>
                </a:solidFill>
                <a:latin typeface="Century Gothic"/>
                <a:ea typeface="Century Gothic"/>
                <a:cs typeface="Century Gothic"/>
                <a:sym typeface="Century Gothic"/>
              </a:rPr>
              <a:t>Upda</a:t>
            </a:r>
            <a:r>
              <a:rPr lang="en-US" sz="2000">
                <a:solidFill>
                  <a:schemeClr val="dk2"/>
                </a:solidFill>
                <a:highlight>
                  <a:srgbClr val="F9FBFD"/>
                </a:highlight>
                <a:latin typeface="Century Gothic"/>
                <a:ea typeface="Century Gothic"/>
                <a:cs typeface="Century Gothic"/>
                <a:sym typeface="Century Gothic"/>
              </a:rPr>
              <a:t>ting Arr</a:t>
            </a:r>
            <a:r>
              <a:rPr lang="en-US" sz="2000">
                <a:solidFill>
                  <a:schemeClr val="dk2"/>
                </a:solidFill>
                <a:latin typeface="Century Gothic"/>
                <a:ea typeface="Century Gothic"/>
                <a:cs typeface="Century Gothic"/>
                <a:sym typeface="Century Gothic"/>
              </a:rPr>
              <a:t>ayLists are straight forward. Updating a list is handled using the </a:t>
            </a:r>
            <a:r>
              <a:rPr lang="en-US" sz="2000" b="1">
                <a:solidFill>
                  <a:schemeClr val="dk2"/>
                </a:solidFill>
                <a:latin typeface="Century Gothic"/>
                <a:ea typeface="Century Gothic"/>
                <a:cs typeface="Century Gothic"/>
                <a:sym typeface="Century Gothic"/>
              </a:rPr>
              <a:t>set(int index, E element)</a:t>
            </a:r>
            <a:r>
              <a:rPr lang="en-US" sz="2000">
                <a:solidFill>
                  <a:schemeClr val="dk2"/>
                </a:solidFill>
                <a:latin typeface="Century Gothic"/>
                <a:ea typeface="Century Gothic"/>
                <a:cs typeface="Century Gothic"/>
                <a:sym typeface="Century Gothic"/>
              </a:rPr>
              <a:t> method. Let's say I want to modify Java to display "JavaScript".</a:t>
            </a:r>
            <a:endParaRPr sz="2000">
              <a:solidFill>
                <a:schemeClr val="dk2"/>
              </a:solidFill>
              <a:latin typeface="Century Gothic"/>
              <a:ea typeface="Century Gothic"/>
              <a:cs typeface="Century Gothic"/>
              <a:sym typeface="Century Gothic"/>
            </a:endParaRPr>
          </a:p>
        </p:txBody>
      </p:sp>
      <p:pic>
        <p:nvPicPr>
          <p:cNvPr id="679" name="Google Shape;679;g265bd1e84c4_0_11"/>
          <p:cNvPicPr preferRelativeResize="0"/>
          <p:nvPr/>
        </p:nvPicPr>
        <p:blipFill rotWithShape="1">
          <a:blip r:embed="rId3">
            <a:alphaModFix/>
          </a:blip>
          <a:srcRect t="10096"/>
          <a:stretch/>
        </p:blipFill>
        <p:spPr>
          <a:xfrm>
            <a:off x="3254413" y="2751922"/>
            <a:ext cx="5245850" cy="4029277"/>
          </a:xfrm>
          <a:prstGeom prst="rect">
            <a:avLst/>
          </a:prstGeom>
          <a:noFill/>
          <a:ln>
            <a:noFill/>
          </a:ln>
        </p:spPr>
      </p:pic>
      <p:pic>
        <p:nvPicPr>
          <p:cNvPr id="680" name="Google Shape;680;g265bd1e84c4_0_11"/>
          <p:cNvPicPr preferRelativeResize="0"/>
          <p:nvPr/>
        </p:nvPicPr>
        <p:blipFill rotWithShape="1">
          <a:blip r:embed="rId4">
            <a:alphaModFix/>
          </a:blip>
          <a:srcRect r="45931" b="33809"/>
          <a:stretch/>
        </p:blipFill>
        <p:spPr>
          <a:xfrm>
            <a:off x="7677425" y="5992700"/>
            <a:ext cx="4232899" cy="788500"/>
          </a:xfrm>
          <a:prstGeom prst="rect">
            <a:avLst/>
          </a:prstGeom>
          <a:noFill/>
          <a:ln w="19050" cap="flat" cmpd="sng">
            <a:solidFill>
              <a:schemeClr val="lt1"/>
            </a:solidFill>
            <a:prstDash val="solid"/>
            <a:round/>
            <a:headEnd type="none" w="sm" len="sm"/>
            <a:tailEnd type="none" w="sm" len="sm"/>
          </a:ln>
        </p:spPr>
      </p:pic>
      <p:sp>
        <p:nvSpPr>
          <p:cNvPr id="681" name="Google Shape;681;g265bd1e84c4_0_11"/>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b="1"/>
              <a:t>12 CRUD operation in ArrayList</a:t>
            </a:r>
            <a:endParaRPr sz="1150" b="1"/>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b="1"/>
              <a:t>12.2. Updating in an ArrayList</a:t>
            </a:r>
            <a:endParaRPr sz="1150" b="1"/>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265bd1e84c4_0_26"/>
          <p:cNvSpPr/>
          <p:nvPr/>
        </p:nvSpPr>
        <p:spPr>
          <a:xfrm>
            <a:off x="77725" y="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87" name="Google Shape;687;g265bd1e84c4_0_26"/>
          <p:cNvSpPr txBox="1"/>
          <p:nvPr/>
        </p:nvSpPr>
        <p:spPr>
          <a:xfrm>
            <a:off x="3120250" y="421950"/>
            <a:ext cx="62997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solidFill>
                  <a:schemeClr val="dk2"/>
                </a:solidFill>
                <a:latin typeface="Century Gothic"/>
                <a:ea typeface="Century Gothic"/>
                <a:cs typeface="Century Gothic"/>
                <a:sym typeface="Century Gothic"/>
              </a:rPr>
              <a:t>Deleting from an ArrayList</a:t>
            </a:r>
            <a:endParaRPr sz="3000" b="1">
              <a:latin typeface="Century Gothic"/>
              <a:ea typeface="Century Gothic"/>
              <a:cs typeface="Century Gothic"/>
              <a:sym typeface="Century Gothic"/>
            </a:endParaRPr>
          </a:p>
        </p:txBody>
      </p:sp>
      <p:sp>
        <p:nvSpPr>
          <p:cNvPr id="688" name="Google Shape;688;g265bd1e84c4_0_26"/>
          <p:cNvSpPr txBox="1"/>
          <p:nvPr/>
        </p:nvSpPr>
        <p:spPr>
          <a:xfrm>
            <a:off x="3120250" y="1333675"/>
            <a:ext cx="8862000" cy="17238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2000">
                <a:solidFill>
                  <a:schemeClr val="dk2"/>
                </a:solidFill>
                <a:latin typeface="Century Gothic"/>
                <a:ea typeface="Century Gothic"/>
                <a:cs typeface="Century Gothic"/>
                <a:sym typeface="Century Gothic"/>
              </a:rPr>
              <a:t>An element in an ArrayList can be removed with </a:t>
            </a:r>
            <a:r>
              <a:rPr lang="en-US" sz="2000" b="1">
                <a:solidFill>
                  <a:schemeClr val="dk2"/>
                </a:solidFill>
                <a:latin typeface="Century Gothic"/>
                <a:ea typeface="Century Gothic"/>
                <a:cs typeface="Century Gothic"/>
                <a:sym typeface="Century Gothic"/>
              </a:rPr>
              <a:t>remove(int index).</a:t>
            </a:r>
            <a:endParaRPr sz="2000">
              <a:solidFill>
                <a:schemeClr val="dk2"/>
              </a:solidFill>
              <a:latin typeface="Century Gothic"/>
              <a:ea typeface="Century Gothic"/>
              <a:cs typeface="Century Gothic"/>
              <a:sym typeface="Century Gothic"/>
            </a:endParaRPr>
          </a:p>
        </p:txBody>
      </p:sp>
      <p:pic>
        <p:nvPicPr>
          <p:cNvPr id="689" name="Google Shape;689;g265bd1e84c4_0_26"/>
          <p:cNvPicPr preferRelativeResize="0"/>
          <p:nvPr/>
        </p:nvPicPr>
        <p:blipFill>
          <a:blip r:embed="rId3">
            <a:alphaModFix/>
          </a:blip>
          <a:stretch>
            <a:fillRect/>
          </a:stretch>
        </p:blipFill>
        <p:spPr>
          <a:xfrm>
            <a:off x="3203300" y="1930325"/>
            <a:ext cx="4709776" cy="4741750"/>
          </a:xfrm>
          <a:prstGeom prst="rect">
            <a:avLst/>
          </a:prstGeom>
          <a:noFill/>
          <a:ln>
            <a:noFill/>
          </a:ln>
        </p:spPr>
      </p:pic>
      <p:pic>
        <p:nvPicPr>
          <p:cNvPr id="690" name="Google Shape;690;g265bd1e84c4_0_26"/>
          <p:cNvPicPr preferRelativeResize="0"/>
          <p:nvPr/>
        </p:nvPicPr>
        <p:blipFill>
          <a:blip r:embed="rId4">
            <a:alphaModFix/>
          </a:blip>
          <a:stretch>
            <a:fillRect/>
          </a:stretch>
        </p:blipFill>
        <p:spPr>
          <a:xfrm>
            <a:off x="8043650" y="2925425"/>
            <a:ext cx="3834500" cy="2323500"/>
          </a:xfrm>
          <a:prstGeom prst="rect">
            <a:avLst/>
          </a:prstGeom>
          <a:noFill/>
          <a:ln>
            <a:noFill/>
          </a:ln>
        </p:spPr>
      </p:pic>
      <p:sp>
        <p:nvSpPr>
          <p:cNvPr id="691" name="Google Shape;691;g265bd1e84c4_0_26"/>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b="1"/>
              <a:t>12 CRUD operation in ArrayList</a:t>
            </a:r>
            <a:endParaRPr sz="1150" b="1"/>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b="1"/>
              <a:t>12.3. Deleting from an ArrayList </a:t>
            </a:r>
            <a:endParaRPr sz="1150" b="1"/>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aecfdd1469_0_9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40" name="Google Shape;140;g2aecfdd1469_0_94"/>
          <p:cNvSpPr txBox="1"/>
          <p:nvPr/>
        </p:nvSpPr>
        <p:spPr>
          <a:xfrm>
            <a:off x="3148575" y="140225"/>
            <a:ext cx="59442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Importance of Data Structure</a:t>
            </a:r>
            <a:endParaRPr sz="3000" b="1" i="0" u="none" strike="noStrike" cap="none">
              <a:solidFill>
                <a:srgbClr val="000000"/>
              </a:solidFill>
              <a:latin typeface="Century Gothic"/>
              <a:ea typeface="Century Gothic"/>
              <a:cs typeface="Century Gothic"/>
              <a:sym typeface="Century Gothic"/>
            </a:endParaRPr>
          </a:p>
        </p:txBody>
      </p:sp>
      <p:sp>
        <p:nvSpPr>
          <p:cNvPr id="141" name="Google Shape;141;g2aecfdd1469_0_94"/>
          <p:cNvSpPr txBox="1"/>
          <p:nvPr/>
        </p:nvSpPr>
        <p:spPr>
          <a:xfrm>
            <a:off x="3073250" y="1454025"/>
            <a:ext cx="8726400" cy="4884600"/>
          </a:xfrm>
          <a:prstGeom prst="rect">
            <a:avLst/>
          </a:prstGeom>
          <a:noFill/>
          <a:ln>
            <a:noFill/>
          </a:ln>
        </p:spPr>
        <p:txBody>
          <a:bodyPr spcFirstLastPara="1" wrap="square" lIns="91425" tIns="91425" rIns="91425" bIns="91425" anchor="t" anchorCtr="0">
            <a:noAutofit/>
          </a:bodyPr>
          <a:lstStyle/>
          <a:p>
            <a:pPr marL="457200" lvl="0" indent="-368300" algn="just" rtl="0">
              <a:lnSpc>
                <a:spcPct val="150000"/>
              </a:lnSpc>
              <a:spcBef>
                <a:spcPts val="0"/>
              </a:spcBef>
              <a:spcAft>
                <a:spcPts val="0"/>
              </a:spcAft>
              <a:buSzPts val="2200"/>
              <a:buFont typeface="Century Gothic"/>
              <a:buChar char="●"/>
            </a:pPr>
            <a:r>
              <a:rPr lang="en-US" sz="2200" b="1" dirty="0">
                <a:latin typeface="Century Gothic"/>
                <a:ea typeface="Century Gothic"/>
                <a:cs typeface="Century Gothic"/>
                <a:sym typeface="Century Gothic"/>
              </a:rPr>
              <a:t>Efficient storage and retrieval of data </a:t>
            </a:r>
            <a:endParaRPr sz="2200" b="1" dirty="0">
              <a:latin typeface="Century Gothic"/>
              <a:ea typeface="Century Gothic"/>
              <a:cs typeface="Century Gothic"/>
              <a:sym typeface="Century Gothic"/>
            </a:endParaRPr>
          </a:p>
          <a:p>
            <a:pPr marL="457200" lvl="0" indent="0" algn="just" rtl="0">
              <a:lnSpc>
                <a:spcPct val="150000"/>
              </a:lnSpc>
              <a:spcBef>
                <a:spcPts val="0"/>
              </a:spcBef>
              <a:spcAft>
                <a:spcPts val="0"/>
              </a:spcAft>
              <a:buClr>
                <a:schemeClr val="dk2"/>
              </a:buClr>
              <a:buSzPts val="1100"/>
              <a:buFont typeface="Arial"/>
              <a:buNone/>
            </a:pPr>
            <a:r>
              <a:rPr lang="en-US" sz="2200" dirty="0">
                <a:latin typeface="Century Gothic"/>
                <a:ea typeface="Century Gothic"/>
                <a:cs typeface="Century Gothic"/>
                <a:sym typeface="Century Gothic"/>
              </a:rPr>
              <a:t>Data structures allow you to store and retrieve data in an efficient manner.</a:t>
            </a:r>
            <a:endParaRPr sz="2200" dirty="0">
              <a:latin typeface="Century Gothic"/>
              <a:ea typeface="Century Gothic"/>
              <a:cs typeface="Century Gothic"/>
              <a:sym typeface="Century Gothic"/>
            </a:endParaRPr>
          </a:p>
          <a:p>
            <a:pPr marL="457200" lvl="0" indent="-368300" algn="just" rtl="0">
              <a:lnSpc>
                <a:spcPct val="150000"/>
              </a:lnSpc>
              <a:spcBef>
                <a:spcPts val="0"/>
              </a:spcBef>
              <a:spcAft>
                <a:spcPts val="0"/>
              </a:spcAft>
              <a:buSzPts val="2200"/>
              <a:buFont typeface="Century Gothic"/>
              <a:buChar char="●"/>
            </a:pPr>
            <a:r>
              <a:rPr lang="en-US" sz="2200" b="1" dirty="0">
                <a:latin typeface="Century Gothic"/>
                <a:ea typeface="Century Gothic"/>
                <a:cs typeface="Century Gothic"/>
                <a:sym typeface="Century Gothic"/>
              </a:rPr>
              <a:t>Improved performance </a:t>
            </a:r>
            <a:endParaRPr sz="2200" b="1" dirty="0">
              <a:latin typeface="Century Gothic"/>
              <a:ea typeface="Century Gothic"/>
              <a:cs typeface="Century Gothic"/>
              <a:sym typeface="Century Gothic"/>
            </a:endParaRPr>
          </a:p>
          <a:p>
            <a:pPr marL="457200" lvl="0" indent="0" algn="just" rtl="0">
              <a:lnSpc>
                <a:spcPct val="150000"/>
              </a:lnSpc>
              <a:spcBef>
                <a:spcPts val="0"/>
              </a:spcBef>
              <a:spcAft>
                <a:spcPts val="0"/>
              </a:spcAft>
              <a:buClr>
                <a:schemeClr val="dk2"/>
              </a:buClr>
              <a:buSzPts val="1100"/>
              <a:buFont typeface="Arial"/>
              <a:buNone/>
            </a:pPr>
            <a:r>
              <a:rPr lang="en-US" sz="2200" dirty="0">
                <a:latin typeface="Century Gothic"/>
                <a:ea typeface="Century Gothic"/>
                <a:cs typeface="Century Gothic"/>
                <a:sym typeface="Century Gothic"/>
              </a:rPr>
              <a:t>Data structures can help improve the performance of your code by reducing the time and space complexity of algorithms. </a:t>
            </a:r>
            <a:endParaRPr sz="2200" dirty="0">
              <a:latin typeface="Century Gothic"/>
              <a:ea typeface="Century Gothic"/>
              <a:cs typeface="Century Gothic"/>
              <a:sym typeface="Century Gothic"/>
            </a:endParaRPr>
          </a:p>
          <a:p>
            <a:pPr marL="457200" lvl="0" indent="-368300" algn="just" rtl="0">
              <a:lnSpc>
                <a:spcPct val="150000"/>
              </a:lnSpc>
              <a:spcBef>
                <a:spcPts val="0"/>
              </a:spcBef>
              <a:spcAft>
                <a:spcPts val="0"/>
              </a:spcAft>
              <a:buSzPts val="2200"/>
              <a:buFont typeface="Century Gothic"/>
              <a:buChar char="●"/>
            </a:pPr>
            <a:r>
              <a:rPr lang="en-US" sz="2200" b="1" dirty="0">
                <a:latin typeface="Century Gothic"/>
                <a:ea typeface="Century Gothic"/>
                <a:cs typeface="Century Gothic"/>
                <a:sym typeface="Century Gothic"/>
              </a:rPr>
              <a:t>Better problem solving </a:t>
            </a:r>
            <a:endParaRPr sz="2200" b="1" dirty="0">
              <a:latin typeface="Century Gothic"/>
              <a:ea typeface="Century Gothic"/>
              <a:cs typeface="Century Gothic"/>
              <a:sym typeface="Century Gothic"/>
            </a:endParaRPr>
          </a:p>
          <a:p>
            <a:pPr marL="457200" lvl="0" indent="0" algn="just" rtl="0">
              <a:lnSpc>
                <a:spcPct val="150000"/>
              </a:lnSpc>
              <a:spcBef>
                <a:spcPts val="0"/>
              </a:spcBef>
              <a:spcAft>
                <a:spcPts val="0"/>
              </a:spcAft>
              <a:buClr>
                <a:schemeClr val="dk2"/>
              </a:buClr>
              <a:buSzPts val="1100"/>
              <a:buFont typeface="Arial"/>
              <a:buNone/>
            </a:pPr>
            <a:r>
              <a:rPr lang="en-US" sz="2200" dirty="0">
                <a:latin typeface="Century Gothic"/>
                <a:ea typeface="Century Gothic"/>
                <a:cs typeface="Century Gothic"/>
                <a:sym typeface="Century Gothic"/>
              </a:rPr>
              <a:t>Data structures can help you solve complex problems by breaking them down into smaller, more manageable parts. </a:t>
            </a:r>
            <a:endParaRPr sz="2200" dirty="0">
              <a:latin typeface="Century Gothic"/>
              <a:ea typeface="Century Gothic"/>
              <a:cs typeface="Century Gothic"/>
              <a:sym typeface="Century Gothic"/>
            </a:endParaRPr>
          </a:p>
          <a:p>
            <a:pPr marL="457200" lvl="0" indent="0" algn="just" rtl="0">
              <a:lnSpc>
                <a:spcPct val="150000"/>
              </a:lnSpc>
              <a:spcBef>
                <a:spcPts val="0"/>
              </a:spcBef>
              <a:spcAft>
                <a:spcPts val="0"/>
              </a:spcAft>
              <a:buClr>
                <a:schemeClr val="dk2"/>
              </a:buClr>
              <a:buSzPts val="1100"/>
              <a:buFont typeface="Arial"/>
              <a:buNone/>
            </a:pPr>
            <a:endParaRPr sz="2200" dirty="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200" dirty="0">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600"/>
              <a:buFont typeface="Arial"/>
              <a:buNone/>
            </a:pPr>
            <a:endParaRPr sz="2200" dirty="0">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600"/>
              <a:buFont typeface="Arial"/>
              <a:buNone/>
            </a:pPr>
            <a:endParaRPr sz="2200" dirty="0">
              <a:latin typeface="Century Gothic"/>
              <a:ea typeface="Century Gothic"/>
              <a:cs typeface="Century Gothic"/>
              <a:sym typeface="Century Gothic"/>
            </a:endParaRPr>
          </a:p>
        </p:txBody>
      </p:sp>
      <p:sp>
        <p:nvSpPr>
          <p:cNvPr id="142" name="Google Shape;142;g2aecfdd1469_0_94"/>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b="1"/>
              <a:t>1. Introduction to Data Structure</a:t>
            </a:r>
            <a:endParaRPr sz="1150" b="1"/>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b="1"/>
              <a:t>1.2. Importance of Data Structure</a:t>
            </a:r>
            <a:endParaRPr sz="1150" b="1"/>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Prioprity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g2af0a32b770_0_6"/>
          <p:cNvSpPr/>
          <p:nvPr/>
        </p:nvSpPr>
        <p:spPr>
          <a:xfrm>
            <a:off x="77725" y="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697" name="Google Shape;697;g2af0a32b770_0_6"/>
          <p:cNvSpPr txBox="1"/>
          <p:nvPr/>
        </p:nvSpPr>
        <p:spPr>
          <a:xfrm>
            <a:off x="3120250" y="421950"/>
            <a:ext cx="71379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solidFill>
                  <a:schemeClr val="dk2"/>
                </a:solidFill>
                <a:latin typeface="Century Gothic"/>
                <a:ea typeface="Century Gothic"/>
                <a:cs typeface="Century Gothic"/>
                <a:sym typeface="Century Gothic"/>
              </a:rPr>
              <a:t>Data Access Object (DAO) Pattern</a:t>
            </a:r>
            <a:endParaRPr sz="3000" b="1">
              <a:latin typeface="Century Gothic"/>
              <a:ea typeface="Century Gothic"/>
              <a:cs typeface="Century Gothic"/>
              <a:sym typeface="Century Gothic"/>
            </a:endParaRPr>
          </a:p>
        </p:txBody>
      </p:sp>
      <p:sp>
        <p:nvSpPr>
          <p:cNvPr id="698" name="Google Shape;698;g2af0a32b770_0_6"/>
          <p:cNvSpPr txBox="1"/>
          <p:nvPr/>
        </p:nvSpPr>
        <p:spPr>
          <a:xfrm>
            <a:off x="3120250" y="1049550"/>
            <a:ext cx="8862000" cy="57315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800" dirty="0">
                <a:solidFill>
                  <a:schemeClr val="dk2"/>
                </a:solidFill>
                <a:highlight>
                  <a:srgbClr val="F9F9F9"/>
                </a:highlight>
                <a:latin typeface="Verdana"/>
                <a:ea typeface="Verdana"/>
                <a:cs typeface="Verdana"/>
                <a:sym typeface="Verdana"/>
              </a:rPr>
              <a:t>Data Access Object Pattern or DAO pattern is used to separate low level data accessing API or operations from high level business services. Following are the participants in Data Access Object Pattern.</a:t>
            </a:r>
            <a:endParaRPr sz="1800" dirty="0">
              <a:solidFill>
                <a:schemeClr val="dk2"/>
              </a:solidFill>
              <a:highlight>
                <a:srgbClr val="F9F9F9"/>
              </a:highlight>
              <a:latin typeface="Verdana"/>
              <a:ea typeface="Verdana"/>
              <a:cs typeface="Verdana"/>
              <a:sym typeface="Verdana"/>
            </a:endParaRPr>
          </a:p>
          <a:p>
            <a:pPr marL="0" marR="0" lvl="0" indent="0" algn="just" rtl="0">
              <a:lnSpc>
                <a:spcPct val="150000"/>
              </a:lnSpc>
              <a:spcBef>
                <a:spcPts val="0"/>
              </a:spcBef>
              <a:spcAft>
                <a:spcPts val="0"/>
              </a:spcAft>
              <a:buNone/>
            </a:pPr>
            <a:endParaRPr sz="1800" dirty="0">
              <a:solidFill>
                <a:schemeClr val="dk2"/>
              </a:solidFill>
              <a:highlight>
                <a:srgbClr val="F9F9F9"/>
              </a:highlight>
              <a:latin typeface="Verdana"/>
              <a:ea typeface="Verdana"/>
              <a:cs typeface="Verdana"/>
              <a:sym typeface="Verdana"/>
            </a:endParaRPr>
          </a:p>
          <a:p>
            <a:pPr marL="0" marR="0" lvl="0" indent="0" algn="just" rtl="0">
              <a:lnSpc>
                <a:spcPct val="150000"/>
              </a:lnSpc>
              <a:spcBef>
                <a:spcPts val="0"/>
              </a:spcBef>
              <a:spcAft>
                <a:spcPts val="0"/>
              </a:spcAft>
              <a:buNone/>
            </a:pPr>
            <a:r>
              <a:rPr lang="en-US" sz="2100" b="1" dirty="0">
                <a:solidFill>
                  <a:schemeClr val="dk2"/>
                </a:solidFill>
                <a:highlight>
                  <a:srgbClr val="F9F9F9"/>
                </a:highlight>
                <a:latin typeface="Verdana"/>
                <a:ea typeface="Verdana"/>
                <a:cs typeface="Verdana"/>
                <a:sym typeface="Verdana"/>
              </a:rPr>
              <a:t>Data Access Object Interface</a:t>
            </a:r>
            <a:r>
              <a:rPr lang="en-US" sz="2100" dirty="0">
                <a:solidFill>
                  <a:schemeClr val="dk2"/>
                </a:solidFill>
                <a:highlight>
                  <a:srgbClr val="F9F9F9"/>
                </a:highlight>
                <a:latin typeface="Verdana"/>
                <a:ea typeface="Verdana"/>
                <a:cs typeface="Verdana"/>
                <a:sym typeface="Verdana"/>
              </a:rPr>
              <a:t> - This interface defines the standard operations to be performed on a model object(s).</a:t>
            </a:r>
            <a:endParaRPr sz="2100" dirty="0">
              <a:solidFill>
                <a:schemeClr val="dk2"/>
              </a:solidFill>
              <a:highlight>
                <a:srgbClr val="F9F9F9"/>
              </a:highlight>
              <a:latin typeface="Verdana"/>
              <a:ea typeface="Verdana"/>
              <a:cs typeface="Verdana"/>
              <a:sym typeface="Verdana"/>
            </a:endParaRPr>
          </a:p>
          <a:p>
            <a:pPr marL="0" lvl="0" indent="0" algn="l" rtl="0">
              <a:lnSpc>
                <a:spcPct val="115000"/>
              </a:lnSpc>
              <a:spcBef>
                <a:spcPts val="1200"/>
              </a:spcBef>
              <a:spcAft>
                <a:spcPts val="0"/>
              </a:spcAft>
              <a:buNone/>
            </a:pPr>
            <a:r>
              <a:rPr lang="en-US" sz="2100" b="1" dirty="0">
                <a:solidFill>
                  <a:schemeClr val="dk2"/>
                </a:solidFill>
                <a:highlight>
                  <a:srgbClr val="F9F9F9"/>
                </a:highlight>
                <a:latin typeface="Verdana"/>
                <a:ea typeface="Verdana"/>
                <a:cs typeface="Verdana"/>
                <a:sym typeface="Verdana"/>
              </a:rPr>
              <a:t>Data Access Object concrete class</a:t>
            </a:r>
            <a:r>
              <a:rPr lang="en-US" sz="2100" dirty="0">
                <a:solidFill>
                  <a:schemeClr val="dk2"/>
                </a:solidFill>
                <a:highlight>
                  <a:srgbClr val="F9F9F9"/>
                </a:highlight>
                <a:latin typeface="Verdana"/>
                <a:ea typeface="Verdana"/>
                <a:cs typeface="Verdana"/>
                <a:sym typeface="Verdana"/>
              </a:rPr>
              <a:t> - This class implements above interface. This class is responsible to get data from a data source which can be database / xml or any other storage mechanism.</a:t>
            </a:r>
            <a:endParaRPr sz="2100" dirty="0">
              <a:solidFill>
                <a:schemeClr val="dk2"/>
              </a:solidFill>
              <a:highlight>
                <a:srgbClr val="F9F9F9"/>
              </a:highlight>
              <a:latin typeface="Verdana"/>
              <a:ea typeface="Verdana"/>
              <a:cs typeface="Verdana"/>
              <a:sym typeface="Verdana"/>
            </a:endParaRPr>
          </a:p>
          <a:p>
            <a:pPr marL="0" lvl="0" indent="0" algn="l" rtl="0">
              <a:lnSpc>
                <a:spcPct val="115000"/>
              </a:lnSpc>
              <a:spcBef>
                <a:spcPts val="1200"/>
              </a:spcBef>
              <a:spcAft>
                <a:spcPts val="1200"/>
              </a:spcAft>
              <a:buNone/>
            </a:pPr>
            <a:r>
              <a:rPr lang="en-US" sz="2100" b="1" dirty="0">
                <a:solidFill>
                  <a:schemeClr val="dk2"/>
                </a:solidFill>
                <a:highlight>
                  <a:srgbClr val="F9F9F9"/>
                </a:highlight>
                <a:latin typeface="Verdana"/>
                <a:ea typeface="Verdana"/>
                <a:cs typeface="Verdana"/>
                <a:sym typeface="Verdana"/>
              </a:rPr>
              <a:t>Model Object or Value Object</a:t>
            </a:r>
            <a:r>
              <a:rPr lang="en-US" sz="2100" dirty="0">
                <a:solidFill>
                  <a:schemeClr val="dk2"/>
                </a:solidFill>
                <a:highlight>
                  <a:srgbClr val="F9F9F9"/>
                </a:highlight>
                <a:latin typeface="Verdana"/>
                <a:ea typeface="Verdana"/>
                <a:cs typeface="Verdana"/>
                <a:sym typeface="Verdana"/>
              </a:rPr>
              <a:t> - This object is simple POJO containing get/set methods to store data retrieved using DAO class.</a:t>
            </a:r>
            <a:endParaRPr sz="3000" dirty="0">
              <a:solidFill>
                <a:schemeClr val="dk2"/>
              </a:solidFill>
              <a:highlight>
                <a:srgbClr val="F9F9F9"/>
              </a:highlight>
              <a:latin typeface="Century Gothic"/>
              <a:ea typeface="Century Gothic"/>
              <a:cs typeface="Century Gothic"/>
              <a:sym typeface="Century Gothic"/>
            </a:endParaRPr>
          </a:p>
        </p:txBody>
      </p:sp>
      <p:sp>
        <p:nvSpPr>
          <p:cNvPr id="699" name="Google Shape;699;g2af0a32b770_0_6"/>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b="1"/>
              <a:t>13. Data Access Object(DAO) Pattern</a:t>
            </a:r>
            <a:endParaRPr sz="1150" b="1"/>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2af0a32b770_0_21"/>
          <p:cNvSpPr/>
          <p:nvPr/>
        </p:nvSpPr>
        <p:spPr>
          <a:xfrm>
            <a:off x="77725" y="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705" name="Google Shape;705;g2af0a32b770_0_21"/>
          <p:cNvSpPr txBox="1"/>
          <p:nvPr/>
        </p:nvSpPr>
        <p:spPr>
          <a:xfrm>
            <a:off x="3023500" y="129625"/>
            <a:ext cx="71379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solidFill>
                  <a:schemeClr val="dk2"/>
                </a:solidFill>
                <a:latin typeface="Century Gothic"/>
                <a:ea typeface="Century Gothic"/>
                <a:cs typeface="Century Gothic"/>
                <a:sym typeface="Century Gothic"/>
              </a:rPr>
              <a:t>Data Access Object (DAO) Pattern</a:t>
            </a:r>
            <a:endParaRPr sz="3000" b="1">
              <a:latin typeface="Century Gothic"/>
              <a:ea typeface="Century Gothic"/>
              <a:cs typeface="Century Gothic"/>
              <a:sym typeface="Century Gothic"/>
            </a:endParaRPr>
          </a:p>
        </p:txBody>
      </p:sp>
      <p:pic>
        <p:nvPicPr>
          <p:cNvPr id="706" name="Google Shape;706;g2af0a32b770_0_21" descr="Data Access Object Pattern UML Diagram"/>
          <p:cNvPicPr preferRelativeResize="0"/>
          <p:nvPr/>
        </p:nvPicPr>
        <p:blipFill>
          <a:blip r:embed="rId3">
            <a:alphaModFix/>
          </a:blip>
          <a:stretch>
            <a:fillRect/>
          </a:stretch>
        </p:blipFill>
        <p:spPr>
          <a:xfrm>
            <a:off x="3514225" y="2481550"/>
            <a:ext cx="7418349" cy="4376450"/>
          </a:xfrm>
          <a:prstGeom prst="rect">
            <a:avLst/>
          </a:prstGeom>
          <a:noFill/>
          <a:ln>
            <a:noFill/>
          </a:ln>
        </p:spPr>
      </p:pic>
      <p:sp>
        <p:nvSpPr>
          <p:cNvPr id="707" name="Google Shape;707;g2af0a32b770_0_21"/>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g2af0a32b770_0_21"/>
          <p:cNvSpPr txBox="1"/>
          <p:nvPr/>
        </p:nvSpPr>
        <p:spPr>
          <a:xfrm>
            <a:off x="3184575" y="567850"/>
            <a:ext cx="8842200" cy="14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121212"/>
                </a:solidFill>
              </a:rPr>
              <a:t>Implementation </a:t>
            </a:r>
            <a:endParaRPr sz="2400" b="1">
              <a:solidFill>
                <a:srgbClr val="121212"/>
              </a:solidFill>
            </a:endParaRPr>
          </a:p>
          <a:p>
            <a:pPr marL="0" lvl="0" indent="0" algn="just" rtl="0">
              <a:lnSpc>
                <a:spcPct val="150000"/>
              </a:lnSpc>
              <a:spcBef>
                <a:spcPts val="0"/>
              </a:spcBef>
              <a:spcAft>
                <a:spcPts val="0"/>
              </a:spcAft>
              <a:buNone/>
            </a:pPr>
            <a:r>
              <a:rPr lang="en-US" sz="1800">
                <a:solidFill>
                  <a:srgbClr val="121212"/>
                </a:solidFill>
              </a:rPr>
              <a:t>We are going to be create a Student object acting as a Model or Value Object. StudentDao is Data Access Object Interface. StudentDaoImpl is concrete class implementing Data Access Object Interface. DaoPatterrnDemo, our demo class, will use StudentDao to demonstrate the use of Data Access Object pattern.</a:t>
            </a:r>
            <a:endParaRPr sz="1800">
              <a:solidFill>
                <a:srgbClr val="121212"/>
              </a:solidFill>
            </a:endParaRPr>
          </a:p>
        </p:txBody>
      </p:sp>
      <p:sp>
        <p:nvSpPr>
          <p:cNvPr id="709" name="Google Shape;709;g2af0a32b770_0_21"/>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b="1"/>
              <a:t>13. Data Access Object(DAO) Pattern</a:t>
            </a:r>
            <a:endParaRPr sz="1150" b="1"/>
          </a:p>
          <a:p>
            <a:pPr marL="0" lvl="0" indent="0" algn="l" rtl="0">
              <a:lnSpc>
                <a:spcPct val="70000"/>
              </a:lnSpc>
              <a:spcBef>
                <a:spcPts val="0"/>
              </a:spcBef>
              <a:spcAft>
                <a:spcPts val="0"/>
              </a:spcAft>
              <a:buSzPts val="770"/>
              <a:buNone/>
            </a:pPr>
            <a:r>
              <a:rPr lang="en-US" sz="1150" b="1"/>
              <a:t>13.1. Implementation of DAO</a:t>
            </a:r>
            <a:endParaRPr sz="1150"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g295b2afd864_0_25"/>
          <p:cNvPicPr preferRelativeResize="0"/>
          <p:nvPr/>
        </p:nvPicPr>
        <p:blipFill rotWithShape="1">
          <a:blip r:embed="rId3">
            <a:alphaModFix/>
          </a:blip>
          <a:srcRect/>
          <a:stretch/>
        </p:blipFill>
        <p:spPr>
          <a:xfrm>
            <a:off x="1968100" y="1361350"/>
            <a:ext cx="7769450" cy="515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265bcc1a3d8_0_2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48" name="Google Shape;148;g265bcc1a3d8_0_20"/>
          <p:cNvSpPr txBox="1"/>
          <p:nvPr/>
        </p:nvSpPr>
        <p:spPr>
          <a:xfrm>
            <a:off x="3148575" y="140225"/>
            <a:ext cx="59442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Importance of Data Structure</a:t>
            </a:r>
            <a:endParaRPr sz="3000" b="1" i="0" u="none" strike="noStrike" cap="none">
              <a:solidFill>
                <a:srgbClr val="000000"/>
              </a:solidFill>
              <a:latin typeface="Century Gothic"/>
              <a:ea typeface="Century Gothic"/>
              <a:cs typeface="Century Gothic"/>
              <a:sym typeface="Century Gothic"/>
            </a:endParaRPr>
          </a:p>
        </p:txBody>
      </p:sp>
      <p:sp>
        <p:nvSpPr>
          <p:cNvPr id="149" name="Google Shape;149;g265bcc1a3d8_0_20"/>
          <p:cNvSpPr txBox="1"/>
          <p:nvPr/>
        </p:nvSpPr>
        <p:spPr>
          <a:xfrm>
            <a:off x="2904150" y="1302400"/>
            <a:ext cx="9144000" cy="4884600"/>
          </a:xfrm>
          <a:prstGeom prst="rect">
            <a:avLst/>
          </a:prstGeom>
          <a:noFill/>
          <a:ln>
            <a:noFill/>
          </a:ln>
        </p:spPr>
        <p:txBody>
          <a:bodyPr spcFirstLastPara="1" wrap="square" lIns="91425" tIns="91425" rIns="91425" bIns="91425" anchor="t" anchorCtr="0">
            <a:noAutofit/>
          </a:bodyPr>
          <a:lstStyle/>
          <a:p>
            <a:pPr marL="457200" lvl="0" indent="0" algn="just" rtl="0">
              <a:lnSpc>
                <a:spcPct val="135000"/>
              </a:lnSpc>
              <a:spcBef>
                <a:spcPts val="0"/>
              </a:spcBef>
              <a:spcAft>
                <a:spcPts val="0"/>
              </a:spcAft>
              <a:buClr>
                <a:schemeClr val="dk2"/>
              </a:buClr>
              <a:buSzPts val="1100"/>
              <a:buFont typeface="Arial"/>
              <a:buNone/>
            </a:pPr>
            <a:endParaRPr sz="2150">
              <a:latin typeface="Century Gothic"/>
              <a:ea typeface="Century Gothic"/>
              <a:cs typeface="Century Gothic"/>
              <a:sym typeface="Century Gothic"/>
            </a:endParaRPr>
          </a:p>
          <a:p>
            <a:pPr marL="457200" lvl="0" indent="-365125" algn="just" rtl="0">
              <a:lnSpc>
                <a:spcPct val="135000"/>
              </a:lnSpc>
              <a:spcBef>
                <a:spcPts val="0"/>
              </a:spcBef>
              <a:spcAft>
                <a:spcPts val="0"/>
              </a:spcAft>
              <a:buSzPts val="2150"/>
              <a:buFont typeface="Century Gothic"/>
              <a:buChar char="●"/>
            </a:pPr>
            <a:r>
              <a:rPr lang="en-US" sz="2150" b="1">
                <a:latin typeface="Century Gothic"/>
                <a:ea typeface="Century Gothic"/>
                <a:cs typeface="Century Gothic"/>
                <a:sym typeface="Century Gothic"/>
              </a:rPr>
              <a:t>Abstraction</a:t>
            </a:r>
            <a:endParaRPr sz="2150" b="1">
              <a:latin typeface="Century Gothic"/>
              <a:ea typeface="Century Gothic"/>
              <a:cs typeface="Century Gothic"/>
              <a:sym typeface="Century Gothic"/>
            </a:endParaRPr>
          </a:p>
          <a:p>
            <a:pPr marL="457200" lvl="0" indent="0" algn="just" rtl="0">
              <a:lnSpc>
                <a:spcPct val="135000"/>
              </a:lnSpc>
              <a:spcBef>
                <a:spcPts val="0"/>
              </a:spcBef>
              <a:spcAft>
                <a:spcPts val="0"/>
              </a:spcAft>
              <a:buNone/>
            </a:pPr>
            <a:r>
              <a:rPr lang="en-US" sz="2150">
                <a:latin typeface="Century Gothic"/>
                <a:ea typeface="Century Gothic"/>
                <a:cs typeface="Century Gothic"/>
                <a:sym typeface="Century Gothic"/>
              </a:rPr>
              <a:t>Data structures provide a way to abstract the underlying complexity of a problem and simplify it, making it easier to understand and solve. </a:t>
            </a:r>
            <a:endParaRPr sz="2150">
              <a:latin typeface="Century Gothic"/>
              <a:ea typeface="Century Gothic"/>
              <a:cs typeface="Century Gothic"/>
              <a:sym typeface="Century Gothic"/>
            </a:endParaRPr>
          </a:p>
          <a:p>
            <a:pPr marL="457200" lvl="0" indent="0" algn="just" rtl="0">
              <a:lnSpc>
                <a:spcPct val="135000"/>
              </a:lnSpc>
              <a:spcBef>
                <a:spcPts val="0"/>
              </a:spcBef>
              <a:spcAft>
                <a:spcPts val="0"/>
              </a:spcAft>
              <a:buClr>
                <a:schemeClr val="dk2"/>
              </a:buClr>
              <a:buSzPts val="1100"/>
              <a:buFont typeface="Arial"/>
              <a:buNone/>
            </a:pPr>
            <a:endParaRPr sz="2150">
              <a:latin typeface="Century Gothic"/>
              <a:ea typeface="Century Gothic"/>
              <a:cs typeface="Century Gothic"/>
              <a:sym typeface="Century Gothic"/>
            </a:endParaRPr>
          </a:p>
          <a:p>
            <a:pPr marL="457200" lvl="0" indent="0" algn="just" rtl="0">
              <a:lnSpc>
                <a:spcPct val="135000"/>
              </a:lnSpc>
              <a:spcBef>
                <a:spcPts val="0"/>
              </a:spcBef>
              <a:spcAft>
                <a:spcPts val="0"/>
              </a:spcAft>
              <a:buClr>
                <a:schemeClr val="dk2"/>
              </a:buClr>
              <a:buSzPts val="1100"/>
              <a:buFont typeface="Arial"/>
              <a:buNone/>
            </a:pPr>
            <a:endParaRPr sz="215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150">
              <a:latin typeface="Century Gothic"/>
              <a:ea typeface="Century Gothic"/>
              <a:cs typeface="Century Gothic"/>
              <a:sym typeface="Century Gothic"/>
            </a:endParaRPr>
          </a:p>
          <a:p>
            <a:pPr marL="0" marR="0" lvl="0" indent="0" algn="just" rtl="0">
              <a:lnSpc>
                <a:spcPct val="135000"/>
              </a:lnSpc>
              <a:spcBef>
                <a:spcPts val="0"/>
              </a:spcBef>
              <a:spcAft>
                <a:spcPts val="0"/>
              </a:spcAft>
              <a:buClr>
                <a:srgbClr val="000000"/>
              </a:buClr>
              <a:buSzPts val="1600"/>
              <a:buFont typeface="Arial"/>
              <a:buNone/>
            </a:pPr>
            <a:endParaRPr sz="2150">
              <a:latin typeface="Century Gothic"/>
              <a:ea typeface="Century Gothic"/>
              <a:cs typeface="Century Gothic"/>
              <a:sym typeface="Century Gothic"/>
            </a:endParaRPr>
          </a:p>
          <a:p>
            <a:pPr marL="0" marR="0" lvl="0" indent="0" algn="just" rtl="0">
              <a:lnSpc>
                <a:spcPct val="135000"/>
              </a:lnSpc>
              <a:spcBef>
                <a:spcPts val="0"/>
              </a:spcBef>
              <a:spcAft>
                <a:spcPts val="0"/>
              </a:spcAft>
              <a:buClr>
                <a:srgbClr val="000000"/>
              </a:buClr>
              <a:buSzPts val="1600"/>
              <a:buFont typeface="Arial"/>
              <a:buNone/>
            </a:pPr>
            <a:endParaRPr sz="2150">
              <a:latin typeface="Century Gothic"/>
              <a:ea typeface="Century Gothic"/>
              <a:cs typeface="Century Gothic"/>
              <a:sym typeface="Century Gothic"/>
            </a:endParaRPr>
          </a:p>
        </p:txBody>
      </p:sp>
      <p:sp>
        <p:nvSpPr>
          <p:cNvPr id="150" name="Google Shape;150;g265bcc1a3d8_0_20"/>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b="1"/>
              <a:t>1. Introduction to Data Structure</a:t>
            </a:r>
            <a:endParaRPr sz="1150" b="1"/>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b="1"/>
              <a:t>1.2. Importance of Data Structure</a:t>
            </a:r>
            <a:endParaRPr sz="1150" b="1"/>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a:t>2.2. Collection framework</a:t>
            </a:r>
            <a:endParaRPr sz="1150"/>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Prioprity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2aecfdd1469_0_73"/>
          <p:cNvSpPr txBox="1">
            <a:spLocks noGrp="1"/>
          </p:cNvSpPr>
          <p:nvPr>
            <p:ph type="title"/>
          </p:nvPr>
        </p:nvSpPr>
        <p:spPr>
          <a:xfrm>
            <a:off x="1925138" y="1939519"/>
            <a:ext cx="9756000" cy="2291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6"/>
              </a:buClr>
              <a:buSzPts val="4800"/>
              <a:buFont typeface="Century Gothic"/>
              <a:buNone/>
            </a:pPr>
            <a:r>
              <a:rPr lang="en-US" sz="4800" b="1">
                <a:solidFill>
                  <a:schemeClr val="accent6"/>
                </a:solidFill>
              </a:rPr>
              <a:t>Collection framework in Java</a:t>
            </a:r>
            <a:endParaRPr/>
          </a:p>
        </p:txBody>
      </p:sp>
      <p:sp>
        <p:nvSpPr>
          <p:cNvPr id="156" name="Google Shape;156;g2aecfdd1469_0_73"/>
          <p:cNvSpPr txBox="1"/>
          <p:nvPr/>
        </p:nvSpPr>
        <p:spPr>
          <a:xfrm>
            <a:off x="4100" y="8200"/>
            <a:ext cx="2829300" cy="685800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SzPts val="770"/>
              <a:buNone/>
            </a:pPr>
            <a:r>
              <a:rPr lang="en-US" sz="1150"/>
              <a:t>1. Introduction to Data Structure</a:t>
            </a:r>
            <a:endParaRPr sz="1150"/>
          </a:p>
          <a:p>
            <a:pPr marL="0" lvl="0" indent="0" algn="l" rtl="0">
              <a:lnSpc>
                <a:spcPct val="70000"/>
              </a:lnSpc>
              <a:spcBef>
                <a:spcPts val="0"/>
              </a:spcBef>
              <a:spcAft>
                <a:spcPts val="0"/>
              </a:spcAft>
              <a:buSzPts val="770"/>
              <a:buNone/>
            </a:pPr>
            <a:r>
              <a:rPr lang="en-US" sz="1150"/>
              <a:t>1.1. types of data structures</a:t>
            </a:r>
            <a:endParaRPr sz="1150"/>
          </a:p>
          <a:p>
            <a:pPr marL="0" lvl="0" indent="0" algn="l" rtl="0">
              <a:lnSpc>
                <a:spcPct val="70000"/>
              </a:lnSpc>
              <a:spcBef>
                <a:spcPts val="0"/>
              </a:spcBef>
              <a:spcAft>
                <a:spcPts val="0"/>
              </a:spcAft>
              <a:buSzPts val="770"/>
              <a:buNone/>
            </a:pPr>
            <a:r>
              <a:rPr lang="en-US" sz="1150"/>
              <a:t>1.2. Importance of Data Structure</a:t>
            </a:r>
            <a:endParaRPr sz="1150"/>
          </a:p>
          <a:p>
            <a:pPr marL="0" lvl="0" indent="0" algn="l" rtl="0">
              <a:lnSpc>
                <a:spcPct val="70000"/>
              </a:lnSpc>
              <a:spcBef>
                <a:spcPts val="0"/>
              </a:spcBef>
              <a:spcAft>
                <a:spcPts val="0"/>
              </a:spcAft>
              <a:buSzPts val="770"/>
              <a:buNone/>
            </a:pPr>
            <a:r>
              <a:rPr lang="en-US" sz="1150"/>
              <a:t>2. Collection framework in Java</a:t>
            </a:r>
            <a:endParaRPr sz="1150"/>
          </a:p>
          <a:p>
            <a:pPr marL="0" lvl="0" indent="0" algn="l" rtl="0">
              <a:lnSpc>
                <a:spcPct val="70000"/>
              </a:lnSpc>
              <a:spcBef>
                <a:spcPts val="0"/>
              </a:spcBef>
              <a:spcAft>
                <a:spcPts val="0"/>
              </a:spcAft>
              <a:buSzPts val="770"/>
              <a:buNone/>
            </a:pPr>
            <a:r>
              <a:rPr lang="en-US" sz="1150"/>
              <a:t>2.1.Introduction</a:t>
            </a:r>
            <a:endParaRPr sz="1150"/>
          </a:p>
          <a:p>
            <a:pPr marL="0" lvl="0" indent="0" algn="l" rtl="0">
              <a:lnSpc>
                <a:spcPct val="70000"/>
              </a:lnSpc>
              <a:spcBef>
                <a:spcPts val="0"/>
              </a:spcBef>
              <a:spcAft>
                <a:spcPts val="0"/>
              </a:spcAft>
              <a:buSzPts val="770"/>
              <a:buNone/>
            </a:pPr>
            <a:r>
              <a:rPr lang="en-US" sz="1150" b="1"/>
              <a:t>2.2. Collection framework</a:t>
            </a:r>
            <a:endParaRPr sz="1150" b="1"/>
          </a:p>
          <a:p>
            <a:pPr marL="0" lvl="0" indent="0" algn="l" rtl="0">
              <a:lnSpc>
                <a:spcPct val="70000"/>
              </a:lnSpc>
              <a:spcBef>
                <a:spcPts val="0"/>
              </a:spcBef>
              <a:spcAft>
                <a:spcPts val="0"/>
              </a:spcAft>
              <a:buSzPts val="770"/>
              <a:buNone/>
            </a:pPr>
            <a:r>
              <a:rPr lang="en-US" sz="1150"/>
              <a:t>2.3. Framework</a:t>
            </a:r>
            <a:endParaRPr sz="1150"/>
          </a:p>
          <a:p>
            <a:pPr marL="0" lvl="0" indent="0" algn="l" rtl="0">
              <a:lnSpc>
                <a:spcPct val="70000"/>
              </a:lnSpc>
              <a:spcBef>
                <a:spcPts val="0"/>
              </a:spcBef>
              <a:spcAft>
                <a:spcPts val="0"/>
              </a:spcAft>
              <a:buSzPts val="770"/>
              <a:buNone/>
            </a:pPr>
            <a:r>
              <a:rPr lang="en-US" sz="1150"/>
              <a:t>2.4. Need for a Separate Collection Framework</a:t>
            </a:r>
            <a:endParaRPr sz="1150"/>
          </a:p>
          <a:p>
            <a:pPr marL="0" lvl="0" indent="0" algn="l" rtl="0">
              <a:lnSpc>
                <a:spcPct val="70000"/>
              </a:lnSpc>
              <a:spcBef>
                <a:spcPts val="0"/>
              </a:spcBef>
              <a:spcAft>
                <a:spcPts val="0"/>
              </a:spcAft>
              <a:buSzPts val="770"/>
              <a:buNone/>
            </a:pPr>
            <a:r>
              <a:rPr lang="en-US" sz="1150"/>
              <a:t>2.5. All Collection Framework contain</a:t>
            </a:r>
            <a:endParaRPr sz="1150"/>
          </a:p>
          <a:p>
            <a:pPr marL="0" lvl="0" indent="0" algn="l" rtl="0">
              <a:lnSpc>
                <a:spcPct val="70000"/>
              </a:lnSpc>
              <a:spcBef>
                <a:spcPts val="0"/>
              </a:spcBef>
              <a:spcAft>
                <a:spcPts val="0"/>
              </a:spcAft>
              <a:buSzPts val="770"/>
              <a:buNone/>
            </a:pPr>
            <a:r>
              <a:rPr lang="en-US" sz="1150"/>
              <a:t>2.5.1. Interfaces</a:t>
            </a:r>
            <a:endParaRPr sz="1150"/>
          </a:p>
          <a:p>
            <a:pPr marL="0" lvl="0" indent="0" algn="l" rtl="0">
              <a:lnSpc>
                <a:spcPct val="70000"/>
              </a:lnSpc>
              <a:spcBef>
                <a:spcPts val="0"/>
              </a:spcBef>
              <a:spcAft>
                <a:spcPts val="0"/>
              </a:spcAft>
              <a:buSzPts val="770"/>
              <a:buNone/>
            </a:pPr>
            <a:r>
              <a:rPr lang="en-US" sz="1150"/>
              <a:t>2.5.2. Implementation</a:t>
            </a:r>
            <a:endParaRPr sz="1150"/>
          </a:p>
          <a:p>
            <a:pPr marL="0" lvl="0" indent="0" algn="l" rtl="0">
              <a:lnSpc>
                <a:spcPct val="70000"/>
              </a:lnSpc>
              <a:spcBef>
                <a:spcPts val="0"/>
              </a:spcBef>
              <a:spcAft>
                <a:spcPts val="0"/>
              </a:spcAft>
              <a:buSzPts val="770"/>
              <a:buNone/>
            </a:pPr>
            <a:r>
              <a:rPr lang="en-US" sz="1150"/>
              <a:t>2.5.3. Algorithm</a:t>
            </a:r>
            <a:endParaRPr sz="1150"/>
          </a:p>
          <a:p>
            <a:pPr marL="0" lvl="0" indent="0" algn="l" rtl="0">
              <a:lnSpc>
                <a:spcPct val="70000"/>
              </a:lnSpc>
              <a:spcBef>
                <a:spcPts val="0"/>
              </a:spcBef>
              <a:spcAft>
                <a:spcPts val="0"/>
              </a:spcAft>
              <a:buSzPts val="770"/>
              <a:buNone/>
            </a:pPr>
            <a:r>
              <a:rPr lang="en-US" sz="1150"/>
              <a:t>2.6. Java Collection Framework Hierarchy</a:t>
            </a:r>
            <a:endParaRPr sz="1150"/>
          </a:p>
          <a:p>
            <a:pPr marL="0" lvl="0" indent="0" algn="l" rtl="0">
              <a:lnSpc>
                <a:spcPct val="70000"/>
              </a:lnSpc>
              <a:spcBef>
                <a:spcPts val="0"/>
              </a:spcBef>
              <a:spcAft>
                <a:spcPts val="0"/>
              </a:spcAft>
              <a:buSzPts val="770"/>
              <a:buNone/>
            </a:pPr>
            <a:r>
              <a:rPr lang="en-US" sz="1150"/>
              <a:t>2.7. Methods of Collection interface</a:t>
            </a:r>
            <a:endParaRPr sz="1150"/>
          </a:p>
          <a:p>
            <a:pPr marL="0" lvl="0" indent="0" algn="l" rtl="0">
              <a:lnSpc>
                <a:spcPct val="70000"/>
              </a:lnSpc>
              <a:spcBef>
                <a:spcPts val="0"/>
              </a:spcBef>
              <a:spcAft>
                <a:spcPts val="0"/>
              </a:spcAft>
              <a:buSzPts val="770"/>
              <a:buNone/>
            </a:pPr>
            <a:r>
              <a:rPr lang="en-US" sz="1150"/>
              <a:t>3. Iterator Interface</a:t>
            </a:r>
            <a:endParaRPr sz="1150"/>
          </a:p>
          <a:p>
            <a:pPr marL="0" lvl="0" indent="0" algn="l" rtl="0">
              <a:lnSpc>
                <a:spcPct val="70000"/>
              </a:lnSpc>
              <a:spcBef>
                <a:spcPts val="0"/>
              </a:spcBef>
              <a:spcAft>
                <a:spcPts val="0"/>
              </a:spcAft>
              <a:buSzPts val="770"/>
              <a:buNone/>
            </a:pPr>
            <a:r>
              <a:rPr lang="en-US" sz="1150"/>
              <a:t>4. Iterable Interface</a:t>
            </a:r>
            <a:endParaRPr sz="1150"/>
          </a:p>
          <a:p>
            <a:pPr marL="0" lvl="0" indent="0" algn="l" rtl="0">
              <a:lnSpc>
                <a:spcPct val="70000"/>
              </a:lnSpc>
              <a:spcBef>
                <a:spcPts val="0"/>
              </a:spcBef>
              <a:spcAft>
                <a:spcPts val="0"/>
              </a:spcAft>
              <a:buSzPts val="770"/>
              <a:buNone/>
            </a:pPr>
            <a:r>
              <a:rPr lang="en-US" sz="1150"/>
              <a:t>5. Collection Interface</a:t>
            </a:r>
            <a:endParaRPr sz="1150"/>
          </a:p>
          <a:p>
            <a:pPr marL="0" lvl="0" indent="0" algn="l" rtl="0">
              <a:lnSpc>
                <a:spcPct val="70000"/>
              </a:lnSpc>
              <a:spcBef>
                <a:spcPts val="0"/>
              </a:spcBef>
              <a:spcAft>
                <a:spcPts val="0"/>
              </a:spcAft>
              <a:buSzPts val="770"/>
              <a:buNone/>
            </a:pPr>
            <a:r>
              <a:rPr lang="en-US" sz="1150"/>
              <a:t>5.1. List Interface</a:t>
            </a:r>
            <a:endParaRPr sz="1150"/>
          </a:p>
          <a:p>
            <a:pPr marL="0" lvl="0" indent="0" algn="l" rtl="0">
              <a:lnSpc>
                <a:spcPct val="70000"/>
              </a:lnSpc>
              <a:spcBef>
                <a:spcPts val="0"/>
              </a:spcBef>
              <a:spcAft>
                <a:spcPts val="0"/>
              </a:spcAft>
              <a:buSzPts val="770"/>
              <a:buNone/>
            </a:pPr>
            <a:r>
              <a:rPr lang="en-US" sz="1150"/>
              <a:t>5.2. ArrayList</a:t>
            </a:r>
            <a:endParaRPr sz="1150"/>
          </a:p>
          <a:p>
            <a:pPr marL="0" lvl="0" indent="0" algn="l" rtl="0">
              <a:lnSpc>
                <a:spcPct val="70000"/>
              </a:lnSpc>
              <a:spcBef>
                <a:spcPts val="0"/>
              </a:spcBef>
              <a:spcAft>
                <a:spcPts val="0"/>
              </a:spcAft>
              <a:buSzPts val="770"/>
              <a:buNone/>
            </a:pPr>
            <a:r>
              <a:rPr lang="en-US" sz="1150"/>
              <a:t>5.2.1. ArrayList methods </a:t>
            </a:r>
            <a:endParaRPr sz="1150"/>
          </a:p>
          <a:p>
            <a:pPr marL="0" lvl="0" indent="0" algn="l" rtl="0">
              <a:lnSpc>
                <a:spcPct val="70000"/>
              </a:lnSpc>
              <a:spcBef>
                <a:spcPts val="0"/>
              </a:spcBef>
              <a:spcAft>
                <a:spcPts val="0"/>
              </a:spcAft>
              <a:buSzPts val="770"/>
              <a:buNone/>
            </a:pPr>
            <a:r>
              <a:rPr lang="en-US" sz="1150"/>
              <a:t>5.3. LinkedList</a:t>
            </a:r>
            <a:endParaRPr sz="1150"/>
          </a:p>
          <a:p>
            <a:pPr marL="0" lvl="0" indent="0" algn="l" rtl="0">
              <a:lnSpc>
                <a:spcPct val="70000"/>
              </a:lnSpc>
              <a:spcBef>
                <a:spcPts val="0"/>
              </a:spcBef>
              <a:spcAft>
                <a:spcPts val="0"/>
              </a:spcAft>
              <a:buSzPts val="770"/>
              <a:buNone/>
            </a:pPr>
            <a:r>
              <a:rPr lang="en-US" sz="1150"/>
              <a:t>5.3.1. LinkedList methods</a:t>
            </a:r>
            <a:endParaRPr sz="1150"/>
          </a:p>
          <a:p>
            <a:pPr marL="0" lvl="0" indent="0" algn="l" rtl="0">
              <a:lnSpc>
                <a:spcPct val="70000"/>
              </a:lnSpc>
              <a:spcBef>
                <a:spcPts val="0"/>
              </a:spcBef>
              <a:spcAft>
                <a:spcPts val="0"/>
              </a:spcAft>
              <a:buSzPts val="770"/>
              <a:buNone/>
            </a:pPr>
            <a:r>
              <a:rPr lang="en-US" sz="1150"/>
              <a:t>5.4. ArrayList Vs LinkedList</a:t>
            </a:r>
            <a:endParaRPr sz="1150"/>
          </a:p>
          <a:p>
            <a:pPr marL="0" lvl="0" indent="0" algn="l" rtl="0">
              <a:lnSpc>
                <a:spcPct val="70000"/>
              </a:lnSpc>
              <a:spcBef>
                <a:spcPts val="0"/>
              </a:spcBef>
              <a:spcAft>
                <a:spcPts val="0"/>
              </a:spcAft>
              <a:buSzPts val="770"/>
              <a:buNone/>
            </a:pPr>
            <a:r>
              <a:rPr lang="en-US" sz="1150"/>
              <a:t>5.6. Stack </a:t>
            </a:r>
            <a:endParaRPr sz="1150"/>
          </a:p>
          <a:p>
            <a:pPr marL="0" lvl="0" indent="0" algn="l" rtl="0">
              <a:lnSpc>
                <a:spcPct val="70000"/>
              </a:lnSpc>
              <a:spcBef>
                <a:spcPts val="0"/>
              </a:spcBef>
              <a:spcAft>
                <a:spcPts val="0"/>
              </a:spcAft>
              <a:buSzPts val="770"/>
              <a:buNone/>
            </a:pPr>
            <a:r>
              <a:rPr lang="en-US" sz="1150"/>
              <a:t>6. Queue Interface</a:t>
            </a:r>
            <a:endParaRPr sz="1150"/>
          </a:p>
          <a:p>
            <a:pPr marL="0" lvl="0" indent="0" algn="l" rtl="0">
              <a:lnSpc>
                <a:spcPct val="70000"/>
              </a:lnSpc>
              <a:spcBef>
                <a:spcPts val="0"/>
              </a:spcBef>
              <a:spcAft>
                <a:spcPts val="0"/>
              </a:spcAft>
              <a:buSzPts val="770"/>
              <a:buNone/>
            </a:pPr>
            <a:r>
              <a:rPr lang="en-US" sz="1150"/>
              <a:t>6.1. Priority Queue</a:t>
            </a:r>
            <a:endParaRPr sz="1150"/>
          </a:p>
          <a:p>
            <a:pPr marL="0" lvl="0" indent="0" algn="l" rtl="0">
              <a:lnSpc>
                <a:spcPct val="70000"/>
              </a:lnSpc>
              <a:spcBef>
                <a:spcPts val="0"/>
              </a:spcBef>
              <a:spcAft>
                <a:spcPts val="0"/>
              </a:spcAft>
              <a:buSzPts val="770"/>
              <a:buNone/>
            </a:pPr>
            <a:r>
              <a:rPr lang="en-US" sz="1150"/>
              <a:t>6.2. Deque Interface</a:t>
            </a:r>
            <a:endParaRPr sz="1150"/>
          </a:p>
          <a:p>
            <a:pPr marL="0" lvl="0" indent="0" algn="l" rtl="0">
              <a:lnSpc>
                <a:spcPct val="70000"/>
              </a:lnSpc>
              <a:spcBef>
                <a:spcPts val="0"/>
              </a:spcBef>
              <a:spcAft>
                <a:spcPts val="0"/>
              </a:spcAft>
              <a:buSzPts val="770"/>
              <a:buNone/>
            </a:pPr>
            <a:r>
              <a:rPr lang="en-US" sz="1150"/>
              <a:t>6.3. ArrayDeque</a:t>
            </a:r>
            <a:endParaRPr sz="1150"/>
          </a:p>
          <a:p>
            <a:pPr marL="0" lvl="0" indent="0" algn="l" rtl="0">
              <a:lnSpc>
                <a:spcPct val="70000"/>
              </a:lnSpc>
              <a:spcBef>
                <a:spcPts val="0"/>
              </a:spcBef>
              <a:spcAft>
                <a:spcPts val="0"/>
              </a:spcAft>
              <a:buSzPts val="770"/>
              <a:buNone/>
            </a:pPr>
            <a:r>
              <a:rPr lang="en-US" sz="1150"/>
              <a:t>7. Set Interface</a:t>
            </a:r>
            <a:endParaRPr sz="1150"/>
          </a:p>
          <a:p>
            <a:pPr marL="0" lvl="0" indent="0" algn="l" rtl="0">
              <a:lnSpc>
                <a:spcPct val="70000"/>
              </a:lnSpc>
              <a:spcBef>
                <a:spcPts val="0"/>
              </a:spcBef>
              <a:spcAft>
                <a:spcPts val="0"/>
              </a:spcAft>
              <a:buSzPts val="770"/>
              <a:buNone/>
            </a:pPr>
            <a:r>
              <a:rPr lang="en-US" sz="1150"/>
              <a:t>7.1. HashSet</a:t>
            </a:r>
            <a:endParaRPr sz="1150"/>
          </a:p>
          <a:p>
            <a:pPr marL="0" lvl="0" indent="0" algn="l" rtl="0">
              <a:lnSpc>
                <a:spcPct val="70000"/>
              </a:lnSpc>
              <a:spcBef>
                <a:spcPts val="0"/>
              </a:spcBef>
              <a:spcAft>
                <a:spcPts val="0"/>
              </a:spcAft>
              <a:buSzPts val="770"/>
              <a:buNone/>
            </a:pPr>
            <a:r>
              <a:rPr lang="en-US" sz="1150"/>
              <a:t>7.2. LinkedHashSet</a:t>
            </a:r>
            <a:endParaRPr sz="1150"/>
          </a:p>
          <a:p>
            <a:pPr marL="0" lvl="0" indent="0" algn="l" rtl="0">
              <a:lnSpc>
                <a:spcPct val="70000"/>
              </a:lnSpc>
              <a:spcBef>
                <a:spcPts val="0"/>
              </a:spcBef>
              <a:spcAft>
                <a:spcPts val="0"/>
              </a:spcAft>
              <a:buSzPts val="770"/>
              <a:buNone/>
            </a:pPr>
            <a:r>
              <a:rPr lang="en-US" sz="1150"/>
              <a:t>7.3. SortedSet Interface</a:t>
            </a:r>
            <a:endParaRPr sz="1150"/>
          </a:p>
          <a:p>
            <a:pPr marL="0" lvl="0" indent="0" algn="l" rtl="0">
              <a:lnSpc>
                <a:spcPct val="70000"/>
              </a:lnSpc>
              <a:spcBef>
                <a:spcPts val="0"/>
              </a:spcBef>
              <a:spcAft>
                <a:spcPts val="0"/>
              </a:spcAft>
              <a:buSzPts val="770"/>
              <a:buNone/>
            </a:pPr>
            <a:r>
              <a:rPr lang="en-US" sz="1150"/>
              <a:t>7.4. TreeSet</a:t>
            </a:r>
            <a:endParaRPr sz="1150"/>
          </a:p>
          <a:p>
            <a:pPr marL="0" lvl="0" indent="0" algn="l" rtl="0">
              <a:lnSpc>
                <a:spcPct val="70000"/>
              </a:lnSpc>
              <a:spcBef>
                <a:spcPts val="0"/>
              </a:spcBef>
              <a:spcAft>
                <a:spcPts val="0"/>
              </a:spcAft>
              <a:buSzPts val="770"/>
              <a:buNone/>
            </a:pPr>
            <a:r>
              <a:rPr lang="en-US" sz="1150"/>
              <a:t>8. Java Map Interface</a:t>
            </a:r>
            <a:endParaRPr sz="1150"/>
          </a:p>
          <a:p>
            <a:pPr marL="0" lvl="0" indent="0" algn="l" rtl="0">
              <a:lnSpc>
                <a:spcPct val="70000"/>
              </a:lnSpc>
              <a:spcBef>
                <a:spcPts val="0"/>
              </a:spcBef>
              <a:spcAft>
                <a:spcPts val="0"/>
              </a:spcAft>
              <a:buSzPts val="770"/>
              <a:buNone/>
            </a:pPr>
            <a:r>
              <a:rPr lang="en-US" sz="1150"/>
              <a:t>8.1. HashMap</a:t>
            </a:r>
            <a:endParaRPr sz="1150"/>
          </a:p>
          <a:p>
            <a:pPr marL="0" lvl="0" indent="0" algn="l" rtl="0">
              <a:lnSpc>
                <a:spcPct val="70000"/>
              </a:lnSpc>
              <a:spcBef>
                <a:spcPts val="0"/>
              </a:spcBef>
              <a:spcAft>
                <a:spcPts val="0"/>
              </a:spcAft>
              <a:buSzPts val="770"/>
              <a:buNone/>
            </a:pPr>
            <a:r>
              <a:rPr lang="en-US" sz="1150"/>
              <a:t>8.1.1 Hashmap declaration in Java</a:t>
            </a:r>
            <a:endParaRPr sz="1150"/>
          </a:p>
          <a:p>
            <a:pPr marL="0" lvl="0" indent="0" algn="l" rtl="0">
              <a:lnSpc>
                <a:spcPct val="70000"/>
              </a:lnSpc>
              <a:spcBef>
                <a:spcPts val="0"/>
              </a:spcBef>
              <a:spcAft>
                <a:spcPts val="0"/>
              </a:spcAft>
              <a:buSzPts val="770"/>
              <a:buNone/>
            </a:pPr>
            <a:r>
              <a:rPr lang="en-US" sz="1150"/>
              <a:t>8.1.2 Java Hashmap Example</a:t>
            </a:r>
            <a:endParaRPr sz="1150"/>
          </a:p>
          <a:p>
            <a:pPr marL="0" lvl="0" indent="0" algn="l" rtl="0">
              <a:lnSpc>
                <a:spcPct val="70000"/>
              </a:lnSpc>
              <a:spcBef>
                <a:spcPts val="0"/>
              </a:spcBef>
              <a:spcAft>
                <a:spcPts val="0"/>
              </a:spcAft>
              <a:buSzPts val="770"/>
              <a:buNone/>
            </a:pPr>
            <a:r>
              <a:rPr lang="en-US" sz="1150"/>
              <a:t>8.2. Linked HashMap Interface</a:t>
            </a:r>
            <a:endParaRPr sz="1150"/>
          </a:p>
          <a:p>
            <a:pPr marL="0" lvl="0" indent="0" algn="l" rtl="0">
              <a:lnSpc>
                <a:spcPct val="70000"/>
              </a:lnSpc>
              <a:spcBef>
                <a:spcPts val="0"/>
              </a:spcBef>
              <a:spcAft>
                <a:spcPts val="0"/>
              </a:spcAft>
              <a:buSzPts val="770"/>
              <a:buNone/>
            </a:pPr>
            <a:r>
              <a:rPr lang="en-US" sz="1150"/>
              <a:t>8.2.1. Linked HashMap declaration in Java</a:t>
            </a:r>
            <a:endParaRPr sz="1150"/>
          </a:p>
          <a:p>
            <a:pPr marL="0" lvl="0" indent="0" algn="l" rtl="0">
              <a:lnSpc>
                <a:spcPct val="70000"/>
              </a:lnSpc>
              <a:spcBef>
                <a:spcPts val="0"/>
              </a:spcBef>
              <a:spcAft>
                <a:spcPts val="0"/>
              </a:spcAft>
              <a:buSzPts val="770"/>
              <a:buNone/>
            </a:pPr>
            <a:r>
              <a:rPr lang="en-US" sz="1150"/>
              <a:t>8.2.2. Java Linked HashMap Example</a:t>
            </a:r>
            <a:endParaRPr sz="1150"/>
          </a:p>
          <a:p>
            <a:pPr marL="0" lvl="0" indent="0" algn="l" rtl="0">
              <a:lnSpc>
                <a:spcPct val="70000"/>
              </a:lnSpc>
              <a:spcBef>
                <a:spcPts val="0"/>
              </a:spcBef>
              <a:spcAft>
                <a:spcPts val="0"/>
              </a:spcAft>
              <a:buSzPts val="770"/>
              <a:buNone/>
            </a:pPr>
            <a:r>
              <a:rPr lang="en-US" sz="1150"/>
              <a:t>8.3. Java TreeMap Class</a:t>
            </a:r>
            <a:endParaRPr sz="1150"/>
          </a:p>
          <a:p>
            <a:pPr marL="0" lvl="0" indent="0" algn="l" rtl="0">
              <a:lnSpc>
                <a:spcPct val="70000"/>
              </a:lnSpc>
              <a:spcBef>
                <a:spcPts val="0"/>
              </a:spcBef>
              <a:spcAft>
                <a:spcPts val="0"/>
              </a:spcAft>
              <a:buSzPts val="770"/>
              <a:buNone/>
            </a:pPr>
            <a:r>
              <a:rPr lang="en-US" sz="1150"/>
              <a:t>8.3.1. TreeMap declaration in Java</a:t>
            </a:r>
            <a:endParaRPr sz="1150"/>
          </a:p>
          <a:p>
            <a:pPr marL="0" lvl="0" indent="0" algn="l" rtl="0">
              <a:lnSpc>
                <a:spcPct val="70000"/>
              </a:lnSpc>
              <a:spcBef>
                <a:spcPts val="0"/>
              </a:spcBef>
              <a:spcAft>
                <a:spcPts val="0"/>
              </a:spcAft>
              <a:buSzPts val="770"/>
              <a:buNone/>
            </a:pPr>
            <a:r>
              <a:rPr lang="en-US" sz="1150"/>
              <a:t>9. Collection Sort in Java</a:t>
            </a:r>
            <a:endParaRPr sz="1150"/>
          </a:p>
          <a:p>
            <a:pPr marL="0" lvl="0" indent="0" algn="l" rtl="0">
              <a:lnSpc>
                <a:spcPct val="70000"/>
              </a:lnSpc>
              <a:spcBef>
                <a:spcPts val="0"/>
              </a:spcBef>
              <a:spcAft>
                <a:spcPts val="0"/>
              </a:spcAft>
              <a:buSzPts val="770"/>
              <a:buNone/>
            </a:pPr>
            <a:r>
              <a:rPr lang="en-US" sz="1150"/>
              <a:t>10. Binary Search in Java</a:t>
            </a:r>
            <a:endParaRPr sz="1150"/>
          </a:p>
          <a:p>
            <a:pPr marL="0" lvl="0" indent="0" algn="l" rtl="0">
              <a:lnSpc>
                <a:spcPct val="70000"/>
              </a:lnSpc>
              <a:spcBef>
                <a:spcPts val="0"/>
              </a:spcBef>
              <a:spcAft>
                <a:spcPts val="0"/>
              </a:spcAft>
              <a:buSzPts val="770"/>
              <a:buNone/>
            </a:pPr>
            <a:r>
              <a:rPr lang="en-US" sz="1150"/>
              <a:t>10.1. Implementation of Binary Search</a:t>
            </a:r>
            <a:endParaRPr sz="1150"/>
          </a:p>
          <a:p>
            <a:pPr marL="0" lvl="0" indent="0" algn="l" rtl="0">
              <a:lnSpc>
                <a:spcPct val="70000"/>
              </a:lnSpc>
              <a:spcBef>
                <a:spcPts val="0"/>
              </a:spcBef>
              <a:spcAft>
                <a:spcPts val="0"/>
              </a:spcAft>
              <a:buSzPts val="770"/>
              <a:buNone/>
            </a:pPr>
            <a:r>
              <a:rPr lang="en-US" sz="1150"/>
              <a:t>11. Stack </a:t>
            </a:r>
            <a:endParaRPr sz="1150"/>
          </a:p>
          <a:p>
            <a:pPr marL="0" lvl="0" indent="0" algn="l" rtl="0">
              <a:lnSpc>
                <a:spcPct val="70000"/>
              </a:lnSpc>
              <a:spcBef>
                <a:spcPts val="0"/>
              </a:spcBef>
              <a:spcAft>
                <a:spcPts val="0"/>
              </a:spcAft>
              <a:buSzPts val="770"/>
              <a:buNone/>
            </a:pPr>
            <a:r>
              <a:rPr lang="en-US" sz="1150"/>
              <a:t>11.1 Stack Class Java </a:t>
            </a:r>
            <a:endParaRPr sz="1150"/>
          </a:p>
          <a:p>
            <a:pPr marL="0" lvl="0" indent="0" algn="l" rtl="0">
              <a:lnSpc>
                <a:spcPct val="70000"/>
              </a:lnSpc>
              <a:spcBef>
                <a:spcPts val="0"/>
              </a:spcBef>
              <a:spcAft>
                <a:spcPts val="0"/>
              </a:spcAft>
              <a:buSzPts val="770"/>
              <a:buNone/>
            </a:pPr>
            <a:r>
              <a:rPr lang="en-US" sz="1150"/>
              <a:t>11.2 Initialization of stack in Java</a:t>
            </a:r>
            <a:endParaRPr sz="1150"/>
          </a:p>
          <a:p>
            <a:pPr marL="0" lvl="0" indent="0" algn="l" rtl="0">
              <a:lnSpc>
                <a:spcPct val="70000"/>
              </a:lnSpc>
              <a:spcBef>
                <a:spcPts val="0"/>
              </a:spcBef>
              <a:spcAft>
                <a:spcPts val="0"/>
              </a:spcAft>
              <a:buSzPts val="770"/>
              <a:buNone/>
            </a:pPr>
            <a:r>
              <a:rPr lang="en-US" sz="1150"/>
              <a:t>11.3 Methods of Stack class</a:t>
            </a:r>
            <a:endParaRPr sz="1150"/>
          </a:p>
          <a:p>
            <a:pPr marL="0" lvl="0" indent="0" algn="l" rtl="0">
              <a:lnSpc>
                <a:spcPct val="70000"/>
              </a:lnSpc>
              <a:spcBef>
                <a:spcPts val="0"/>
              </a:spcBef>
              <a:spcAft>
                <a:spcPts val="0"/>
              </a:spcAft>
              <a:buSzPts val="770"/>
              <a:buNone/>
            </a:pPr>
            <a:r>
              <a:rPr lang="en-US" sz="1150"/>
              <a:t>12 CRUD operation in ArrayList</a:t>
            </a:r>
            <a:endParaRPr sz="1150"/>
          </a:p>
          <a:p>
            <a:pPr marL="0" lvl="0" indent="0" algn="l" rtl="0">
              <a:lnSpc>
                <a:spcPct val="70000"/>
              </a:lnSpc>
              <a:spcBef>
                <a:spcPts val="0"/>
              </a:spcBef>
              <a:spcAft>
                <a:spcPts val="0"/>
              </a:spcAft>
              <a:buSzPts val="770"/>
              <a:buNone/>
            </a:pPr>
            <a:r>
              <a:rPr lang="en-US" sz="1150"/>
              <a:t>12.1. Adding to an ArrayList</a:t>
            </a:r>
            <a:endParaRPr sz="1150"/>
          </a:p>
          <a:p>
            <a:pPr marL="0" lvl="0" indent="0" algn="l" rtl="0">
              <a:lnSpc>
                <a:spcPct val="70000"/>
              </a:lnSpc>
              <a:spcBef>
                <a:spcPts val="0"/>
              </a:spcBef>
              <a:spcAft>
                <a:spcPts val="0"/>
              </a:spcAft>
              <a:buSzPts val="770"/>
              <a:buNone/>
            </a:pPr>
            <a:r>
              <a:rPr lang="en-US" sz="1150"/>
              <a:t>12.2. Updating in an ArrayList</a:t>
            </a:r>
            <a:endParaRPr sz="1150"/>
          </a:p>
          <a:p>
            <a:pPr marL="0" lvl="0" indent="0" algn="l" rtl="0">
              <a:lnSpc>
                <a:spcPct val="70000"/>
              </a:lnSpc>
              <a:spcBef>
                <a:spcPts val="0"/>
              </a:spcBef>
              <a:spcAft>
                <a:spcPts val="0"/>
              </a:spcAft>
              <a:buSzPts val="770"/>
              <a:buNone/>
            </a:pPr>
            <a:r>
              <a:rPr lang="en-US" sz="1150"/>
              <a:t>12.3. Deleting from an ArrayList </a:t>
            </a:r>
            <a:endParaRPr sz="1150"/>
          </a:p>
          <a:p>
            <a:pPr marL="0" lvl="0" indent="0" algn="l" rtl="0">
              <a:lnSpc>
                <a:spcPct val="70000"/>
              </a:lnSpc>
              <a:spcBef>
                <a:spcPts val="0"/>
              </a:spcBef>
              <a:spcAft>
                <a:spcPts val="0"/>
              </a:spcAft>
              <a:buSzPts val="770"/>
              <a:buNone/>
            </a:pPr>
            <a:r>
              <a:rPr lang="en-US" sz="1150"/>
              <a:t>13. Data Access Object(DAO) Pattern</a:t>
            </a:r>
            <a:endParaRPr sz="1150"/>
          </a:p>
          <a:p>
            <a:pPr marL="0" lvl="0" indent="0" algn="l" rtl="0">
              <a:lnSpc>
                <a:spcPct val="70000"/>
              </a:lnSpc>
              <a:spcBef>
                <a:spcPts val="0"/>
              </a:spcBef>
              <a:spcAft>
                <a:spcPts val="0"/>
              </a:spcAft>
              <a:buSzPts val="770"/>
              <a:buNone/>
            </a:pPr>
            <a:r>
              <a:rPr lang="en-US" sz="1150"/>
              <a:t>13.1. Implementation of DAO</a:t>
            </a:r>
            <a:endParaRPr sz="11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Continental World 16x9">
  <a:themeElements>
    <a:clrScheme name="Continental_16x9">
      <a:dk1>
        <a:srgbClr val="545454"/>
      </a:dk1>
      <a:lt1>
        <a:srgbClr val="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20018</Words>
  <Application>Microsoft Office PowerPoint</Application>
  <PresentationFormat>Widescreen</PresentationFormat>
  <Paragraphs>4023</Paragraphs>
  <Slides>72</Slides>
  <Notes>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Verdana</vt:lpstr>
      <vt:lpstr>Century Gothic</vt:lpstr>
      <vt:lpstr>Arial</vt:lpstr>
      <vt:lpstr>Calibri</vt:lpstr>
      <vt:lpstr>Continental World 16x9</vt:lpstr>
      <vt:lpstr>Object Oriented Programming and Design   WEEK 9 – Collection Framework</vt:lpstr>
      <vt:lpstr>PowerPoint Presentation</vt:lpstr>
      <vt:lpstr>LET’S GET STARTED WITH LECTURE 9</vt:lpstr>
      <vt:lpstr>Data structures in Java</vt:lpstr>
      <vt:lpstr>PowerPoint Presentation</vt:lpstr>
      <vt:lpstr>PowerPoint Presentation</vt:lpstr>
      <vt:lpstr>PowerPoint Presentation</vt:lpstr>
      <vt:lpstr>PowerPoint Presentation</vt:lpstr>
      <vt:lpstr>Collection framework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and Design   WEEK 9 – Collection Framework</dc:title>
  <dc:creator>dell</dc:creator>
  <cp:lastModifiedBy>Shah, Sumit</cp:lastModifiedBy>
  <cp:revision>8</cp:revision>
  <dcterms:created xsi:type="dcterms:W3CDTF">2019-10-23T12:39:44Z</dcterms:created>
  <dcterms:modified xsi:type="dcterms:W3CDTF">2024-01-23T09:45:05Z</dcterms:modified>
</cp:coreProperties>
</file>